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9"/>
  </p:notesMasterIdLst>
  <p:sldIdLst>
    <p:sldId id="264" r:id="rId3"/>
    <p:sldId id="314" r:id="rId4"/>
    <p:sldId id="261" r:id="rId5"/>
    <p:sldId id="299" r:id="rId6"/>
    <p:sldId id="368" r:id="rId7"/>
    <p:sldId id="369" r:id="rId8"/>
    <p:sldId id="362" r:id="rId9"/>
    <p:sldId id="353" r:id="rId10"/>
    <p:sldId id="363" r:id="rId11"/>
    <p:sldId id="354" r:id="rId12"/>
    <p:sldId id="364" r:id="rId13"/>
    <p:sldId id="365" r:id="rId14"/>
    <p:sldId id="366" r:id="rId15"/>
    <p:sldId id="371" r:id="rId16"/>
    <p:sldId id="370" r:id="rId17"/>
    <p:sldId id="367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Open Sans" panose="020B0606030504020204" pitchFamily="34" charset="0"/>
      <p:regular r:id="rId26"/>
      <p:bold r:id="rId27"/>
      <p:italic r:id="rId28"/>
      <p:boldItalic r:id="rId29"/>
    </p:embeddedFont>
    <p:embeddedFont>
      <p:font typeface="Open Sans Extrabold" panose="020B0906030804020204" pitchFamily="34" charset="0"/>
      <p:bold r:id="rId30"/>
      <p:italic r:id="rId31"/>
      <p:boldItalic r:id="rId32"/>
    </p:embeddedFont>
    <p:embeddedFont>
      <p:font typeface="Raleway" panose="020B0503030101060003" pitchFamily="34" charset="0"/>
      <p:regular r:id="rId33"/>
      <p:bold r:id="rId34"/>
      <p:italic r:id="rId35"/>
      <p:boldItalic r:id="rId36"/>
    </p:embeddedFont>
    <p:embeddedFont>
      <p:font typeface="Raleway Light" panose="020B0403030101060003" pitchFamily="34" charset="0"/>
      <p:regular r:id="rId37"/>
      <p:italic r:id="rId38"/>
    </p:embeddedFont>
    <p:embeddedFont>
      <p:font typeface="Raleway SemiBold" panose="020B0703030101060003" pitchFamily="34" charset="0"/>
      <p:regular r:id="rId39"/>
      <p:bold r:id="rId40"/>
      <p:italic r:id="rId41"/>
      <p:bold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4F9E6B7C-6871-4D08-8C17-ED4D4C73DCC8}">
          <p14:sldIdLst>
            <p14:sldId id="264"/>
            <p14:sldId id="314"/>
            <p14:sldId id="261"/>
            <p14:sldId id="299"/>
            <p14:sldId id="368"/>
            <p14:sldId id="369"/>
            <p14:sldId id="362"/>
            <p14:sldId id="353"/>
            <p14:sldId id="363"/>
            <p14:sldId id="354"/>
            <p14:sldId id="364"/>
            <p14:sldId id="365"/>
            <p14:sldId id="366"/>
            <p14:sldId id="371"/>
            <p14:sldId id="370"/>
            <p14:sldId id="367"/>
          </p14:sldIdLst>
        </p14:section>
        <p14:section name="Default Section" id="{2AE8619C-9B09-4587-8686-356389FF591F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6398"/>
    <a:srgbClr val="8C999C"/>
    <a:srgbClr val="FF99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18ACA4-0151-4C64-883E-154C321BAE0E}" v="7" dt="2022-11-03T21:08:39.56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36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424"/>
    </p:cViewPr>
  </p:sorterViewPr>
  <p:notesViewPr>
    <p:cSldViewPr snapToGrid="0">
      <p:cViewPr varScale="1">
        <p:scale>
          <a:sx n="59" d="100"/>
          <a:sy n="59" d="100"/>
        </p:scale>
        <p:origin x="2528" y="5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7.fntdata"/><Relationship Id="rId39" Type="http://schemas.openxmlformats.org/officeDocument/2006/relationships/font" Target="fonts/font20.fntdata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42" Type="http://schemas.openxmlformats.org/officeDocument/2006/relationships/font" Target="fonts/font23.fntdata"/><Relationship Id="rId47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font" Target="fonts/font18.fntdata"/><Relationship Id="rId40" Type="http://schemas.openxmlformats.org/officeDocument/2006/relationships/font" Target="fonts/font21.fntdata"/><Relationship Id="rId45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font" Target="fonts/font17.fntdata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font" Target="fonts/font19.fntdata"/><Relationship Id="rId46" Type="http://schemas.openxmlformats.org/officeDocument/2006/relationships/tableStyles" Target="tableStyles.xml"/><Relationship Id="rId20" Type="http://schemas.openxmlformats.org/officeDocument/2006/relationships/font" Target="fonts/font1.fntdata"/><Relationship Id="rId41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6BDD4-7CF6-454A-9679-B821F71E7E97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F90B23-47DD-460F-9132-026065B1E2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137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CF90B23-47DD-460F-9132-026065B1E22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44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Excellent member education materials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White papers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Lobbying and testimony in Congress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Legislative Conference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Federal Energy Regulatory Commission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Wholesale transmission and power rates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Sandy - Mutual Aid Playbook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8C6C-E0CB-7B4C-BF64-32E312B0EE7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8273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8C6C-E0CB-7B4C-BF64-32E312B0EE7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00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38C6C-E0CB-7B4C-BF64-32E312B0EE7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700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5BFE-7806-4C5F-AD40-D79CF8D80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02B54-EA65-43A4-B17E-07414E760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07181-4C05-40D7-BEDB-338E20B4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5875F-BBBA-4EEB-9CE7-D9B02FF8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363CE-CF1B-4D6A-9300-17B2A06DD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87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B4F63-F32D-413A-937A-41DEA16C3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F99C10-C0DB-4E99-8552-7B38F4FF49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A9A57-2D76-4D0F-B6D8-34B4B8431D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0BB421-C952-408A-A9A1-EFCD6F1E9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45DBAA-2D8E-49CF-86AB-827AEA4E1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26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D02960-744A-4DB4-BDFA-784DCE492D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6C2EB5-9AAC-4A99-B45F-52548EA637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D70B6-DB6F-459A-8060-D6DFF29C0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07F84-0D1A-4AAD-BDD6-B04AA9F3A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8A6134-522E-4E67-9B75-8AAB54B5C6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9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1F90FA61-399D-A242-8395-B70B9D1C27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29FD97-2719-6348-97B1-7B880FB386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281" y="6075695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Powering Strong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A4B37-16C0-BC4A-A7AF-6B9A43F8D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96300" y="6075695"/>
            <a:ext cx="3628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B5B6BF-3717-F740-9AD9-78D08E5AC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F39101-BDEF-6545-9342-DF5AB7F99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97380" y="2123606"/>
            <a:ext cx="8970593" cy="1345407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6000"/>
              </a:lnSpc>
              <a:defRPr sz="5400">
                <a:solidFill>
                  <a:schemeClr val="bg1"/>
                </a:solidFill>
                <a:latin typeface="Raleway Light" panose="020B0403030101060003" pitchFamily="34" charset="0"/>
              </a:defRPr>
            </a:lvl1pPr>
          </a:lstStyle>
          <a:p>
            <a:r>
              <a:rPr lang="en-US" dirty="0"/>
              <a:t>Sample Presentation Headline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5093217C-81D4-AD4A-B553-CB75E1DE5DB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97380" y="3766396"/>
            <a:ext cx="8933930" cy="497468"/>
          </a:xfrm>
        </p:spPr>
        <p:txBody>
          <a:bodyPr lIns="0" tIns="0" rIns="0" bIns="0"/>
          <a:lstStyle>
            <a:lvl1pPr marL="0" indent="0" algn="l">
              <a:buNone/>
              <a:defRPr sz="2400" b="1" i="0">
                <a:solidFill>
                  <a:schemeClr val="bg1"/>
                </a:solidFill>
                <a:latin typeface="Raleway SemiBold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</a:t>
            </a:r>
            <a:r>
              <a:rPr lang="en-US" dirty="0" err="1"/>
              <a:t>subheader</a:t>
            </a:r>
            <a:r>
              <a:rPr lang="en-US" dirty="0"/>
              <a:t> for presentation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CD98FB4-46C8-A948-AFFE-9A3B23B5849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97380" y="4561247"/>
            <a:ext cx="8970593" cy="852725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rgbClr val="0F184B"/>
                </a:solidFill>
              </a:defRPr>
            </a:lvl2pPr>
            <a:lvl3pPr>
              <a:defRPr>
                <a:solidFill>
                  <a:srgbClr val="0F184B"/>
                </a:solidFill>
              </a:defRPr>
            </a:lvl3pPr>
            <a:lvl4pPr>
              <a:defRPr>
                <a:solidFill>
                  <a:srgbClr val="0F184B"/>
                </a:solidFill>
              </a:defRPr>
            </a:lvl4pPr>
            <a:lvl5pPr>
              <a:defRPr>
                <a:solidFill>
                  <a:srgbClr val="0F184B"/>
                </a:solidFill>
              </a:defRPr>
            </a:lvl5pPr>
          </a:lstStyle>
          <a:p>
            <a:pPr lvl="0"/>
            <a:r>
              <a:rPr lang="en-US" dirty="0"/>
              <a:t>Speaker name/organization goes here</a:t>
            </a:r>
          </a:p>
        </p:txBody>
      </p:sp>
    </p:spTree>
    <p:extLst>
      <p:ext uri="{BB962C8B-B14F-4D97-AF65-F5344CB8AC3E}">
        <p14:creationId xmlns:p14="http://schemas.microsoft.com/office/powerpoint/2010/main" val="36117198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4FFE09C9-5E96-BC4F-8411-AF183B1AB8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D9758A7-823D-6E41-94CB-A0503146A2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61314" y="2123606"/>
            <a:ext cx="9038559" cy="1345407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6000"/>
              </a:lnSpc>
              <a:defRPr sz="5400">
                <a:solidFill>
                  <a:srgbClr val="0F184B"/>
                </a:solidFill>
                <a:latin typeface="Raleway Light" panose="020B0403030101060003" pitchFamily="34" charset="0"/>
              </a:defRPr>
            </a:lvl1pPr>
          </a:lstStyle>
          <a:p>
            <a:r>
              <a:rPr lang="en-US" dirty="0"/>
              <a:t>Sample Presentation Headline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1EEDC2-34EC-2247-BF0F-4C8D3DCA31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61314" y="3766396"/>
            <a:ext cx="9001896" cy="497468"/>
          </a:xfrm>
        </p:spPr>
        <p:txBody>
          <a:bodyPr lIns="0" tIns="0" rIns="0" bIns="0"/>
          <a:lstStyle>
            <a:lvl1pPr marL="0" indent="0" algn="l">
              <a:buNone/>
              <a:defRPr sz="2400" b="1" i="0">
                <a:solidFill>
                  <a:srgbClr val="0F184B"/>
                </a:solidFill>
                <a:latin typeface="Raleway SemiBold" panose="020B0503030101060003" pitchFamily="34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</a:t>
            </a:r>
            <a:r>
              <a:rPr lang="en-US" dirty="0" err="1"/>
              <a:t>subheader</a:t>
            </a:r>
            <a:r>
              <a:rPr lang="en-US" dirty="0"/>
              <a:t> for presentation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7BF06A1-CAE6-42D3-981A-9D965EED1AF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29414" y="4561247"/>
            <a:ext cx="9038559" cy="1598578"/>
          </a:xfrm>
        </p:spPr>
        <p:txBody>
          <a:bodyPr lIns="0" tIns="0" rIns="0" bIns="0"/>
          <a:lstStyle>
            <a:lvl1pPr marL="0" indent="0">
              <a:buNone/>
              <a:defRPr>
                <a:solidFill>
                  <a:srgbClr val="0F184B"/>
                </a:solidFill>
              </a:defRPr>
            </a:lvl1pPr>
            <a:lvl2pPr>
              <a:defRPr>
                <a:solidFill>
                  <a:srgbClr val="0F184B"/>
                </a:solidFill>
              </a:defRPr>
            </a:lvl2pPr>
            <a:lvl3pPr>
              <a:defRPr>
                <a:solidFill>
                  <a:srgbClr val="0F184B"/>
                </a:solidFill>
              </a:defRPr>
            </a:lvl3pPr>
            <a:lvl4pPr>
              <a:defRPr>
                <a:solidFill>
                  <a:srgbClr val="0F184B"/>
                </a:solidFill>
              </a:defRPr>
            </a:lvl4pPr>
            <a:lvl5pPr>
              <a:defRPr>
                <a:solidFill>
                  <a:srgbClr val="0F184B"/>
                </a:solidFill>
              </a:defRPr>
            </a:lvl5pPr>
          </a:lstStyle>
          <a:p>
            <a:pPr lvl="0"/>
            <a:r>
              <a:rPr lang="en-US" dirty="0"/>
              <a:t>Speaker name/organization goes here</a:t>
            </a:r>
          </a:p>
        </p:txBody>
      </p:sp>
    </p:spTree>
    <p:extLst>
      <p:ext uri="{BB962C8B-B14F-4D97-AF65-F5344CB8AC3E}">
        <p14:creationId xmlns:p14="http://schemas.microsoft.com/office/powerpoint/2010/main" val="1406782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6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6F5F0272-E923-2540-831F-905EE023F8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29FD97-2719-6348-97B1-7B880FB386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29281" y="6075695"/>
            <a:ext cx="411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Powering Strong Communities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5A4B37-16C0-BC4A-A7AF-6B9A43F8D9E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96300" y="6075695"/>
            <a:ext cx="36283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B5B6BF-3717-F740-9AD9-78D08E5AC63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5F39101-BDEF-6545-9342-DF5AB7F99E2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29280" y="2344848"/>
            <a:ext cx="8970593" cy="1511928"/>
          </a:xfrm>
        </p:spPr>
        <p:txBody>
          <a:bodyPr lIns="0" tIns="0" rIns="0" bIns="0" anchor="t" anchorCtr="0">
            <a:noAutofit/>
          </a:bodyPr>
          <a:lstStyle>
            <a:lvl1pPr algn="l">
              <a:lnSpc>
                <a:spcPts val="6000"/>
              </a:lnSpc>
              <a:defRPr sz="5400">
                <a:solidFill>
                  <a:schemeClr val="bg1"/>
                </a:solidFill>
                <a:latin typeface="Raleway Light" panose="020B0403030101060003" pitchFamily="34" charset="0"/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646423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 with medium confidence">
            <a:extLst>
              <a:ext uri="{FF2B5EF4-FFF2-40B4-BE49-F238E27FC236}">
                <a16:creationId xmlns:a16="http://schemas.microsoft.com/office/drawing/2014/main" id="{22FB0FA1-5DD7-364A-9267-6A90EBF041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62FBF-56E8-E94B-91E3-641A4700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81" y="6057587"/>
            <a:ext cx="4114800" cy="365125"/>
          </a:xfrm>
        </p:spPr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FBAE8-BB6E-CA42-AAAF-5157CB0E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300" y="6057587"/>
            <a:ext cx="362833" cy="365125"/>
          </a:xfrm>
        </p:spPr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C413288-CABF-3446-8067-AEBC8F4DBA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0" y="2205440"/>
            <a:ext cx="10340235" cy="1325563"/>
          </a:xfrm>
        </p:spPr>
        <p:txBody>
          <a:bodyPr lIns="0" tIns="0" rIns="0" bIns="0">
            <a:normAutofit/>
          </a:bodyPr>
          <a:lstStyle>
            <a:lvl1pPr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</p:spTree>
    <p:extLst>
      <p:ext uri="{BB962C8B-B14F-4D97-AF65-F5344CB8AC3E}">
        <p14:creationId xmlns:p14="http://schemas.microsoft.com/office/powerpoint/2010/main" val="12840105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37929DC-D60C-B94E-86E2-2221176E4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378D1E-A9B6-054C-9B46-295E64130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398E50F-D709-6742-A0A5-7B25399534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9280" y="669925"/>
            <a:ext cx="10795957" cy="51879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488956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CC4CD-A439-9447-B83A-5D4A87D9D6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1" y="681036"/>
            <a:ext cx="10515600" cy="974235"/>
          </a:xfrm>
        </p:spPr>
        <p:txBody>
          <a:bodyPr lIns="0" tIns="0" rIns="0" bIns="0"/>
          <a:lstStyle>
            <a:lvl1pPr>
              <a:defRPr>
                <a:solidFill>
                  <a:srgbClr val="202D4F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BA1C5D-8226-D343-BE7F-56BB3CD9050A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29281" y="2007208"/>
            <a:ext cx="10515600" cy="4004132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B739B-6713-5F4B-9020-79A44E21A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AB0A1-FA9A-A843-9291-747616FB1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2951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362FBF-56E8-E94B-91E3-641A47007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FBAE8-BB6E-CA42-AAAF-5157CB0E3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C2203E7-3D82-4A97-8946-E13A65FBA9F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1" y="679010"/>
            <a:ext cx="10641968" cy="1132537"/>
          </a:xfrm>
        </p:spPr>
        <p:txBody>
          <a:bodyPr lIns="0" tIns="0" rIns="0" bIns="0"/>
          <a:lstStyle>
            <a:lvl1pPr>
              <a:defRPr>
                <a:solidFill>
                  <a:srgbClr val="0F184B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BBCE9-D267-374D-82D7-CD52F20ECB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9280" y="1973263"/>
            <a:ext cx="10641969" cy="40020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34118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F4202-A4DA-BB41-8B18-1D97E9E767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2656" y="648288"/>
            <a:ext cx="10654794" cy="2411784"/>
          </a:xfrm>
        </p:spPr>
        <p:txBody>
          <a:bodyPr lIns="0" tIns="0" rIns="0" bIns="0" anchor="b"/>
          <a:lstStyle>
            <a:lvl1pPr>
              <a:defRPr sz="6000">
                <a:solidFill>
                  <a:srgbClr val="202D4F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AD94C0-7987-F54B-BDAF-88AA6F23C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2656" y="3429001"/>
            <a:ext cx="10654794" cy="26606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57192-A712-7441-A4FD-057C9E251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92656" y="6179220"/>
            <a:ext cx="4114800" cy="365125"/>
          </a:xfrm>
        </p:spPr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767738-B6E9-2F4D-9D8D-7B9B9CA48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300" y="6179220"/>
            <a:ext cx="362833" cy="365125"/>
          </a:xfrm>
        </p:spPr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22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B284C-4590-4E95-9E66-B57D6E595E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97F184-FFC4-4A08-995C-57F126AC8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AEBCEF-70DC-49C2-B29D-BCFA95E9D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37DE15-4E58-4BFF-A8C5-68D61C23C7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56CA1E-0B6B-4A49-9A13-D459F93F7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771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F1F0B-5619-5C41-BFE0-293F9ED940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1" y="567110"/>
            <a:ext cx="10724519" cy="1155669"/>
          </a:xfrm>
        </p:spPr>
        <p:txBody>
          <a:bodyPr lIns="0" tIns="0" rIns="0" bIns="0"/>
          <a:lstStyle>
            <a:lvl1pPr>
              <a:defRPr>
                <a:solidFill>
                  <a:srgbClr val="002060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3E0DDC-E2F8-E04A-A909-4DD9B74C23A7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629281" y="1919335"/>
            <a:ext cx="5390519" cy="4083113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1C23F6-C09B-7648-8898-D4739AF8311C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172200" y="1919335"/>
            <a:ext cx="5181600" cy="4083113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D59EFC-3C74-344F-9276-46FD3981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DB13F-C2F8-0244-85E2-5BCFA3861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284240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CD85C-E04F-0B48-BB9B-A8BAE27CE2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1" y="668337"/>
            <a:ext cx="10726107" cy="1022351"/>
          </a:xfrm>
        </p:spPr>
        <p:txBody>
          <a:bodyPr lIns="0" tIns="0" rIns="0" bIns="0"/>
          <a:lstStyle>
            <a:lvl1pPr>
              <a:defRPr>
                <a:solidFill>
                  <a:srgbClr val="0F184B"/>
                </a:solidFill>
              </a:defRPr>
            </a:lvl1pPr>
          </a:lstStyle>
          <a:p>
            <a:r>
              <a:rPr lang="en-US" dirty="0"/>
              <a:t>Click to edit master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1FA2BF-E63C-7E48-ABD3-578F29F48E82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32974" y="1828799"/>
            <a:ext cx="5157787" cy="676275"/>
          </a:xfrm>
        </p:spPr>
        <p:txBody>
          <a:bodyPr lIns="0" tIns="0" rIns="0" b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054754-3F35-F84E-AAE6-E7C74B7702B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32974" y="2643185"/>
            <a:ext cx="5157787" cy="3313995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C02947B-1B6C-D548-8318-F322BE848A0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828799"/>
            <a:ext cx="5183188" cy="676276"/>
          </a:xfrm>
        </p:spPr>
        <p:txBody>
          <a:bodyPr lIns="0" tIns="0" rIns="0" bIns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105C4F0-5362-8A4B-9FE5-9720C63964C0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172200" y="2643185"/>
            <a:ext cx="5183188" cy="3313995"/>
          </a:xfrm>
        </p:spPr>
        <p:txBody>
          <a:bodyPr lIns="0" tIns="0" rIns="0" bIns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1F9287-5554-1F41-8215-DF66820D6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645220-6AB5-A947-8785-CF8823285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1558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EFDAF-C0CE-C54E-9000-2B177841A1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1" y="669956"/>
            <a:ext cx="4142744" cy="1101385"/>
          </a:xfrm>
        </p:spPr>
        <p:txBody>
          <a:bodyPr lIns="0" tIns="0" rIns="0" bIns="0" anchor="t" anchorCtr="0"/>
          <a:lstStyle>
            <a:lvl1pPr>
              <a:defRPr sz="3200">
                <a:solidFill>
                  <a:srgbClr val="0F1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09D430-0C66-8946-8D4D-3400A8B4D0D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183188" y="669957"/>
            <a:ext cx="6172200" cy="51910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5E3E0C-2DF2-A54B-BA5D-7AD5FE8D24DA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281" y="2057400"/>
            <a:ext cx="41427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908D-12CA-0145-9810-A7750AAAF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81" y="6155047"/>
            <a:ext cx="4114800" cy="365125"/>
          </a:xfrm>
        </p:spPr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7C0E3-197D-574D-9EAA-34E18D286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572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EDFFF-20F4-BE48-91D9-563DFB9777F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9282" y="679010"/>
            <a:ext cx="4142744" cy="1176950"/>
          </a:xfrm>
        </p:spPr>
        <p:txBody>
          <a:bodyPr lIns="0" tIns="0" bIns="0" anchor="t" anchorCtr="0"/>
          <a:lstStyle>
            <a:lvl1pPr>
              <a:defRPr sz="3200">
                <a:solidFill>
                  <a:srgbClr val="0F184B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71D595A-3453-6540-A6D0-6D1AFADB3A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412341"/>
            <a:ext cx="6172200" cy="444870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F90554-16E7-6740-ACAA-9463C7DA41C2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29282" y="2057400"/>
            <a:ext cx="4142744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65C650-8BBA-B14D-84EF-B0176CDEF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@</a:t>
            </a:r>
            <a:r>
              <a:rPr lang="en-US" dirty="0" err="1"/>
              <a:t>PublicPowerOrg</a:t>
            </a:r>
            <a:r>
              <a:rPr lang="en-US" dirty="0"/>
              <a:t> #</a:t>
            </a:r>
            <a:r>
              <a:rPr lang="en-US" dirty="0" err="1"/>
              <a:t>PublicPower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AE7468-18BE-6A4F-9769-CBB2F5A1E3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927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55BFE-7806-4C5F-AD40-D79CF8D80C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202B54-EA65-43A4-B17E-07414E760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707181-4C05-40D7-BEDB-338E20B4D2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E5875F-BBBA-4EEB-9CE7-D9B02FF839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E363CE-CF1B-4D6A-9300-17B2A06DD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276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3842F8-A345-40FB-861E-62D12A3E7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5DB617-EB08-481E-8AAF-C4B9AA6D3E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1A1447-EEA4-4A84-BED9-18EA99D98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6CA791-1E03-4983-B5D1-41CBA59EB4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9E1D9-D973-4B12-91BD-60FC3471D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87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806929-611E-4287-A003-D1E807866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300524-04A5-4E71-B39C-446AE26B1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E94851-4906-465B-834E-1DD1117087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46D758-CDE3-426F-8985-E42ADF384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D5A2DC-040A-4227-B40D-24A65991D1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8D4170-76D4-4722-BF65-A4510EC14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838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60F15-F09A-4ECE-A500-495B91DDA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554D1B-8A52-4818-AC67-DFF2F2C7D1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72F1ED-C076-4860-A72B-CCC2864B38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32FF49-D6D3-4A1E-A924-9D24E07EDD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EF3F200-7AB3-4039-ACA8-B9161D484C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F85FC0-662C-4F43-A993-15B219DAB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4E3DA4-3A63-4F0D-960F-9E9CEC545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1CF6DE-FB82-46DC-A63A-9BD1850EC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3956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9E0377-12C1-472D-B86D-6E89756F4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3C215-6459-461F-9C3D-22BA860509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13A9DA-834E-4F01-A77B-D582CC135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93BE1C-CDF9-44E6-A0F4-C2DEA2464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08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2BFDB7B-C908-4B81-99BD-0D4EEDCA62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3A5419-15DB-431D-B177-6D48AAC10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AF0A7F-9BBC-433C-A16E-3DF4D200B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926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8A1E5C-C768-49F7-A66B-450083149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3406D-2961-44E3-8346-3485E9851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FEC025-079A-4BB6-92A3-1241823DE7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C4B222-3AD3-4C08-AF06-F3F0C8B53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B9BDF3-8B11-45EE-9AAE-18CBDEC98D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B4CC8F-C53E-49E3-A3C9-E2C05409A7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2417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1F78-FFFB-4D81-934D-32D4C297E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34F7D0B-831C-4BA6-ABB6-1F1F89593C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FB9B1-77AE-4D27-A204-1AF7D36D45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72EEF0-B750-45D5-8E1F-C60D310DEA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1342F8-9315-4EE1-A611-52C6D6DCA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9D8D0F-36D6-433F-8A04-317EBA80D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40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5EFA96-0F9F-446E-8654-6B6F8C8BC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7B8AD-16E0-4894-BFDC-D0380D126B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5654F1-26FD-41EE-ACF8-20314C925A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DF7AA4-794B-4DBE-8ECE-FBB2ADB01CB8}" type="datetimeFigureOut">
              <a:rPr lang="en-US" smtClean="0"/>
              <a:t>11/4/2022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4C68-E86A-40B1-A512-925036FF95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EABF9-4C90-4D93-9F01-CF16FFCBC9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805935-0476-47F7-AA5E-6E3E887A9C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83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75C23C-227E-4C4E-BF66-E6880DE0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679011"/>
            <a:ext cx="10859566" cy="92006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522549-BE53-8A45-AD6F-0C6EF4B1BA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280" y="1923691"/>
            <a:ext cx="10859567" cy="390674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00555-985F-9142-8223-68E08246F0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29281" y="6155047"/>
            <a:ext cx="411480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900" b="0" i="0">
                <a:solidFill>
                  <a:schemeClr val="tx1"/>
                </a:solidFill>
                <a:latin typeface="Raleway Light" panose="020B0403030101060003" pitchFamily="34" charset="77"/>
              </a:defRPr>
            </a:lvl1pPr>
          </a:lstStyle>
          <a:p>
            <a:r>
              <a:rPr lang="en-US" dirty="0"/>
              <a:t>Powering Strong Communities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9C4D40-C5CC-7A49-A21B-440F2DC1C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96300" y="6148120"/>
            <a:ext cx="36283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tx1"/>
                </a:solidFill>
                <a:latin typeface="Raleway Light" panose="020B0403030101060003" pitchFamily="34" charset="77"/>
              </a:defRPr>
            </a:lvl1pPr>
          </a:lstStyle>
          <a:p>
            <a:fld id="{43B5B6BF-3717-F740-9AD9-78D08E5AC63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EE8CD-7C69-104C-8550-D488293493D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rcRect/>
          <a:stretch/>
        </p:blipFill>
        <p:spPr>
          <a:xfrm>
            <a:off x="10253214" y="6155047"/>
            <a:ext cx="1722664" cy="38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896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202D4F"/>
          </a:solidFill>
          <a:latin typeface="Raleway" panose="020B05030301010600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Raleway" panose="020B05030301010600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ublicpower.org/event/public-power-week#event-1" TargetMode="External"/><Relationship Id="rId2" Type="http://schemas.openxmlformats.org/officeDocument/2006/relationships/hyperlink" Target="https://youtu.be/EqcFYxnVYCU" TargetMode="External"/><Relationship Id="rId1" Type="http://schemas.openxmlformats.org/officeDocument/2006/relationships/slideLayout" Target="../slideLayouts/slideLayout17.xml"/><Relationship Id="rId4" Type="http://schemas.openxmlformats.org/officeDocument/2006/relationships/hyperlink" Target="http://www.publicpower.org/Documentary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1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microsoft.com/office/2007/relationships/hdphoto" Target="../media/hdphoto1.wdp"/><Relationship Id="rId4" Type="http://schemas.openxmlformats.org/officeDocument/2006/relationships/image" Target="../media/image12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516954-0B21-4EF0-A5E5-11AB6C5938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74501"/>
            <a:ext cx="9144000" cy="2017444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002060"/>
                </a:solidFill>
                <a:latin typeface="Raleway" panose="020B0003030101060003" pitchFamily="34" charset="0"/>
                <a:cs typeface="Helvetica 75"/>
              </a:rPr>
              <a:t>MEAG Power’s 2022 Mayors Summit</a:t>
            </a:r>
            <a:br>
              <a:rPr lang="en-US" sz="6000" b="1" dirty="0">
                <a:solidFill>
                  <a:srgbClr val="002060"/>
                </a:solidFill>
                <a:latin typeface="Raleway" panose="020B0003030101060003" pitchFamily="34" charset="0"/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  <a:latin typeface="Raleway" panose="020B0503030101060003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BE3DDD-1CB1-4086-935C-4AA10AB0CB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433597"/>
            <a:ext cx="9144000" cy="1655762"/>
          </a:xfrm>
        </p:spPr>
        <p:txBody>
          <a:bodyPr>
            <a:normAutofit fontScale="85000" lnSpcReduction="10000"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Raleway" panose="020B0503030101060003" pitchFamily="34" charset="0"/>
              </a:rPr>
              <a:t>The View from APPA: The Outlook for Public Power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Joy Ditto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American Public Power Association</a:t>
            </a:r>
          </a:p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November 5, 2022</a:t>
            </a:r>
          </a:p>
          <a:p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5D487D3-C53A-4A48-8013-5D5DF2DB7B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7878" y="6522453"/>
            <a:ext cx="26812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Geneva" panose="020B0503030404040204" pitchFamily="34" charset="0"/>
                <a:cs typeface="Geneva" panose="020B0503030404040204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953735"/>
                </a:solidFill>
                <a:latin typeface="Arial" panose="020B0604020202020204" pitchFamily="34" charset="0"/>
              </a:rPr>
              <a:t>#</a:t>
            </a:r>
            <a:r>
              <a:rPr lang="en-US" altLang="en-US" sz="1200" dirty="0" err="1">
                <a:solidFill>
                  <a:srgbClr val="953735"/>
                </a:solidFill>
                <a:latin typeface="Arial" panose="020B0604020202020204" pitchFamily="34" charset="0"/>
              </a:rPr>
              <a:t>PublicPower</a:t>
            </a:r>
            <a:r>
              <a:rPr lang="en-US" altLang="en-US" sz="1200" dirty="0">
                <a:solidFill>
                  <a:srgbClr val="953735"/>
                </a:solidFill>
                <a:latin typeface="Arial" panose="020B0604020202020204" pitchFamily="34" charset="0"/>
              </a:rPr>
              <a:t> </a:t>
            </a:r>
            <a:r>
              <a:rPr lang="en-US" altLang="en-US" sz="1200" dirty="0">
                <a:solidFill>
                  <a:schemeClr val="tx2"/>
                </a:solidFill>
                <a:latin typeface="Arial" panose="020B0604020202020204" pitchFamily="34" charset="0"/>
              </a:rPr>
              <a:t> www.PublicPower.org</a:t>
            </a:r>
          </a:p>
        </p:txBody>
      </p:sp>
    </p:spTree>
    <p:extLst>
      <p:ext uri="{BB962C8B-B14F-4D97-AF65-F5344CB8AC3E}">
        <p14:creationId xmlns:p14="http://schemas.microsoft.com/office/powerpoint/2010/main" val="14954397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18914C-530F-4785-B5D5-EB6F1D2DD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1075" y="681037"/>
            <a:ext cx="10515600" cy="638175"/>
          </a:xfrm>
        </p:spPr>
        <p:txBody>
          <a:bodyPr>
            <a:noAutofit/>
          </a:bodyPr>
          <a:lstStyle/>
          <a:p>
            <a:r>
              <a:rPr lang="en-US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Raleway" panose="020B0003030101060003" pitchFamily="34" charset="0"/>
              </a:rPr>
              <a:t>Oppo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Raleway" panose="020B0003030101060003" pitchFamily="34" charset="0"/>
              </a:rPr>
              <a:t>rtunities to </a:t>
            </a:r>
            <a:r>
              <a:rPr lang="en-US" sz="4000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F184B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Raleway" panose="020B0003030101060003" pitchFamily="34" charset="0"/>
              </a:rPr>
              <a:t>Unleash Public Power!</a:t>
            </a:r>
            <a:br>
              <a:rPr lang="en-US" sz="40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</a:br>
            <a:br>
              <a:rPr lang="en-US" sz="48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Raleway" panose="020B0503030101060003" pitchFamily="34" charset="0"/>
              </a:rPr>
            </a:br>
            <a:endParaRPr lang="en-US" sz="4800" dirty="0">
              <a:latin typeface="Raleway" panose="020B050303010106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DD583-D1F2-4C2F-A6DE-6885C9965A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9250"/>
            <a:ext cx="10515600" cy="455771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600" b="1" dirty="0">
                <a:solidFill>
                  <a:srgbClr val="C00000"/>
                </a:solidFill>
                <a:latin typeface="Raleway" panose="020B0503030101060003" pitchFamily="34" charset="0"/>
              </a:rPr>
              <a:t>Telling our story </a:t>
            </a:r>
            <a:r>
              <a:rPr lang="en-US" sz="2600" dirty="0">
                <a:solidFill>
                  <a:srgbClr val="C00000"/>
                </a:solidFill>
                <a:latin typeface="Raleway" panose="020B0503030101060003" pitchFamily="34" charset="0"/>
              </a:rPr>
              <a:t>– more platforms to do so</a:t>
            </a:r>
          </a:p>
          <a:p>
            <a:pPr marL="0" indent="0"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Better educating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policy makers and enabling our champions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C00000"/>
                </a:solidFill>
                <a:latin typeface="Raleway" panose="020B0503030101060003" pitchFamily="34" charset="0"/>
              </a:rPr>
              <a:t>Leveraging</a:t>
            </a:r>
            <a:r>
              <a:rPr lang="en-US" sz="2600" dirty="0">
                <a:solidFill>
                  <a:srgbClr val="C00000"/>
                </a:solidFill>
                <a:latin typeface="Raleway" panose="020B0503030101060003" pitchFamily="34" charset="0"/>
              </a:rPr>
              <a:t> our new direct pay credit and other federal dollars</a:t>
            </a:r>
          </a:p>
          <a:p>
            <a:pPr marL="0" indent="0"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Continuing to leverage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our collective knowledge and resources 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C00000"/>
                </a:solidFill>
                <a:latin typeface="Raleway" panose="020B0503030101060003" pitchFamily="34" charset="0"/>
              </a:rPr>
              <a:t>Using the gems </a:t>
            </a:r>
            <a:r>
              <a:rPr lang="en-US" sz="2600" dirty="0">
                <a:solidFill>
                  <a:srgbClr val="C00000"/>
                </a:solidFill>
                <a:latin typeface="Raleway" panose="020B0503030101060003" pitchFamily="34" charset="0"/>
              </a:rPr>
              <a:t>of our private utility telecom networks to develop technology (and maybe deploy broadband)</a:t>
            </a:r>
          </a:p>
          <a:p>
            <a:pPr marL="0" indent="0"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Developing and maintaining partnerships!! 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Traditional and non-traditional (frenemies)</a:t>
            </a:r>
          </a:p>
          <a:p>
            <a:pPr marL="0" indent="0">
              <a:buNone/>
            </a:pPr>
            <a:r>
              <a:rPr lang="en-US" sz="2600" b="1" dirty="0">
                <a:solidFill>
                  <a:srgbClr val="C00000"/>
                </a:solidFill>
                <a:latin typeface="Raleway" panose="020B0503030101060003" pitchFamily="34" charset="0"/>
              </a:rPr>
              <a:t>Creating </a:t>
            </a:r>
            <a:r>
              <a:rPr lang="en-US" sz="2600" dirty="0">
                <a:solidFill>
                  <a:srgbClr val="C00000"/>
                </a:solidFill>
                <a:latin typeface="Raleway" panose="020B0503030101060003" pitchFamily="34" charset="0"/>
              </a:rPr>
              <a:t>future leaders and </a:t>
            </a:r>
            <a:r>
              <a:rPr lang="en-US" sz="2600" b="1" dirty="0">
                <a:solidFill>
                  <a:srgbClr val="C00000"/>
                </a:solidFill>
                <a:latin typeface="Raleway" panose="020B0503030101060003" pitchFamily="34" charset="0"/>
              </a:rPr>
              <a:t>thinking differently </a:t>
            </a:r>
            <a:r>
              <a:rPr lang="en-US" sz="2600" dirty="0">
                <a:solidFill>
                  <a:srgbClr val="C00000"/>
                </a:solidFill>
                <a:latin typeface="Raleway" panose="020B0503030101060003" pitchFamily="34" charset="0"/>
              </a:rPr>
              <a:t>about our workforce</a:t>
            </a:r>
          </a:p>
          <a:p>
            <a:pPr marL="0" indent="0">
              <a:buNone/>
            </a:pPr>
            <a:r>
              <a:rPr lang="en-US" sz="2600" b="1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Focusing</a:t>
            </a:r>
            <a:r>
              <a:rPr lang="en-US" sz="2600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 on reliability, affordability, and sustainability – public power hallmarks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087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FE59-5171-5D4A-8204-E396963B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683394"/>
            <a:ext cx="10696604" cy="1106905"/>
          </a:xfrm>
        </p:spPr>
        <p:txBody>
          <a:bodyPr lIns="0" tIns="0" rIns="0" bIns="0"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latin typeface="Raleway" panose="020B0003030101060003" pitchFamily="34" charset="0"/>
              </a:rPr>
              <a:t>New Tools</a:t>
            </a:r>
            <a:r>
              <a:rPr lang="en-US" b="1" dirty="0">
                <a:solidFill>
                  <a:srgbClr val="0F184B"/>
                </a:solidFill>
                <a:latin typeface="Raleway" panose="020B0003030101060003" pitchFamily="34" charset="0"/>
              </a:rPr>
              <a:t> to Help Unleash Public Power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466A7-3012-EF4B-9276-10F60F35B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97962" y="3745975"/>
            <a:ext cx="2801982" cy="1588427"/>
          </a:xfrm>
        </p:spPr>
        <p:txBody>
          <a:bodyPr/>
          <a:lstStyle/>
          <a:p>
            <a:pPr marL="0" indent="0" algn="ctr">
              <a:lnSpc>
                <a:spcPts val="2600"/>
              </a:lnSpc>
              <a:buNone/>
            </a:pPr>
            <a:r>
              <a:rPr lang="en-US" dirty="0"/>
              <a:t>Federal energy tax policy – refundable direct pay credits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C19E-6369-6F4F-9490-30B3C69D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81" y="6363277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t>@PublicPowerOrg #PublicPower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185DC-FAB0-0142-93D8-84629DF0C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300" y="6356350"/>
            <a:ext cx="36283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5B6BF-3717-F740-9AD9-78D08E5AC6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9916C97-340B-27BD-1840-D77038D73704}"/>
              </a:ext>
            </a:extLst>
          </p:cNvPr>
          <p:cNvSpPr txBox="1">
            <a:spLocks/>
          </p:cNvSpPr>
          <p:nvPr/>
        </p:nvSpPr>
        <p:spPr>
          <a:xfrm>
            <a:off x="4730502" y="3745975"/>
            <a:ext cx="2801982" cy="15884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00"/>
              </a:lnSpc>
              <a:buNone/>
            </a:pPr>
            <a:r>
              <a:rPr lang="en-US" dirty="0"/>
              <a:t>Federal funding through Infrastructure Investment &amp; Jobs Act, Inflation Reduction Act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702A77-DF7F-C370-E060-9C454C49AEC0}"/>
              </a:ext>
            </a:extLst>
          </p:cNvPr>
          <p:cNvSpPr txBox="1">
            <a:spLocks/>
          </p:cNvSpPr>
          <p:nvPr/>
        </p:nvSpPr>
        <p:spPr>
          <a:xfrm>
            <a:off x="8184022" y="3745975"/>
            <a:ext cx="2801982" cy="158842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00"/>
              </a:lnSpc>
              <a:spcBef>
                <a:spcPts val="1000"/>
              </a:spcBef>
              <a:buNone/>
            </a:pPr>
            <a:r>
              <a:rPr lang="en-US" sz="2000" dirty="0">
                <a:latin typeface="Raleway" panose="020B0503030101060003" pitchFamily="34" charset="77"/>
              </a:rPr>
              <a:t>Bipartisan focus </a:t>
            </a:r>
            <a:br>
              <a:rPr lang="en-US" sz="2000" dirty="0">
                <a:latin typeface="Raleway" panose="020B0503030101060003" pitchFamily="34" charset="77"/>
              </a:rPr>
            </a:br>
            <a:r>
              <a:rPr lang="en-US" sz="2000" dirty="0">
                <a:latin typeface="Raleway" panose="020B0503030101060003" pitchFamily="34" charset="77"/>
              </a:rPr>
              <a:t>on grid security </a:t>
            </a:r>
            <a:br>
              <a:rPr lang="en-US" sz="2000" dirty="0">
                <a:latin typeface="Raleway" panose="020B0503030101060003" pitchFamily="34" charset="77"/>
              </a:rPr>
            </a:br>
            <a:r>
              <a:rPr lang="en-US" sz="2000" dirty="0">
                <a:latin typeface="Raleway" panose="020B0503030101060003" pitchFamily="34" charset="77"/>
              </a:rPr>
              <a:t>(I’ll explain)</a:t>
            </a:r>
            <a:endParaRPr lang="en-US" dirty="0"/>
          </a:p>
        </p:txBody>
      </p:sp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374E29A0-D7E9-6ECD-FD73-8FBB8FAB3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333" y="1848420"/>
            <a:ext cx="1737360" cy="1737360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1AACE5AE-C554-16E4-5623-A22B4FF030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2813" y="1848420"/>
            <a:ext cx="1737360" cy="173736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384D496A-BC90-1FBB-C989-21D413BE27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073" y="1848420"/>
            <a:ext cx="173736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428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FE59-5171-5D4A-8204-E396963B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0" y="683395"/>
            <a:ext cx="11049689" cy="701786"/>
          </a:xfrm>
        </p:spPr>
        <p:txBody>
          <a:bodyPr lIns="0" tIns="0" rIns="0" bIns="0">
            <a:norm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Raleway" panose="020B0003030101060003" pitchFamily="34" charset="0"/>
              </a:rPr>
              <a:t>More</a:t>
            </a:r>
            <a:r>
              <a:rPr lang="en-US" sz="4000" b="1" dirty="0">
                <a:solidFill>
                  <a:srgbClr val="0F184B"/>
                </a:solidFill>
                <a:latin typeface="Raleway" panose="020B0003030101060003" pitchFamily="34" charset="0"/>
              </a:rPr>
              <a:t> on IIJA Implementation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466A7-3012-EF4B-9276-10F60F35B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81" y="1620569"/>
            <a:ext cx="10108129" cy="4554036"/>
          </a:xfrm>
        </p:spPr>
        <p:txBody>
          <a:bodyPr>
            <a:noAutofit/>
          </a:bodyPr>
          <a:lstStyle/>
          <a:p>
            <a:pPr>
              <a:lnSpc>
                <a:spcPts val="2600"/>
              </a:lnSpc>
              <a:buClr>
                <a:srgbClr val="C00000"/>
              </a:buClr>
              <a:buSzPct val="150000"/>
            </a:pPr>
            <a:r>
              <a:rPr lang="en-US" dirty="0"/>
              <a:t>The Infrastructure Investment and Jobs Act (IIJA) is an infrastructure and surface transportation bill that includes </a:t>
            </a:r>
            <a:r>
              <a:rPr lang="en-US" sz="2400" b="1" baseline="30000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$</a:t>
            </a:r>
            <a:r>
              <a:rPr lang="en-US" sz="2400" b="1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1.2</a:t>
            </a: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 trillion </a:t>
            </a:r>
            <a:r>
              <a:rPr lang="en-US" dirty="0"/>
              <a:t>in funding for transportation, energy, and water infrastructure. </a:t>
            </a:r>
          </a:p>
          <a:p>
            <a:pPr>
              <a:lnSpc>
                <a:spcPts val="2600"/>
              </a:lnSpc>
              <a:buClr>
                <a:srgbClr val="C00000"/>
              </a:buClr>
              <a:buSzPct val="150000"/>
            </a:pP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Of the </a:t>
            </a:r>
            <a:r>
              <a:rPr lang="en-US" sz="2400" b="1" baseline="30000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$</a:t>
            </a:r>
            <a:r>
              <a:rPr lang="en-US" sz="2400" b="1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1.2 </a:t>
            </a: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trillion,</a:t>
            </a:r>
            <a:r>
              <a:rPr lang="en-US" b="1" dirty="0">
                <a:latin typeface="Raleway" panose="020B0003030101060003" pitchFamily="34" charset="0"/>
              </a:rPr>
              <a:t> </a:t>
            </a:r>
            <a:r>
              <a:rPr lang="en-US" sz="2400" b="1" baseline="30000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$</a:t>
            </a:r>
            <a:r>
              <a:rPr lang="en-US" sz="2400" b="1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550</a:t>
            </a: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 billion </a:t>
            </a:r>
            <a:r>
              <a:rPr lang="en-US" dirty="0"/>
              <a:t>is new federal spending that was not previously authorized. Including:</a:t>
            </a:r>
          </a:p>
          <a:p>
            <a:pPr lvl="1">
              <a:lnSpc>
                <a:spcPts val="2600"/>
              </a:lnSpc>
              <a:spcBef>
                <a:spcPts val="1300"/>
              </a:spcBef>
              <a:buClr>
                <a:srgbClr val="C00000"/>
              </a:buClr>
              <a:buSzPct val="150000"/>
            </a:pPr>
            <a:r>
              <a:rPr lang="en-US" b="1" baseline="30000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$</a:t>
            </a:r>
            <a:r>
              <a:rPr lang="en-US" b="1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7.5 </a:t>
            </a: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billion </a:t>
            </a:r>
            <a:r>
              <a:rPr lang="en-US" dirty="0"/>
              <a:t>in federal spending for electric and alternative fuel vehicle infrastructure	</a:t>
            </a:r>
          </a:p>
          <a:p>
            <a:pPr lvl="1">
              <a:lnSpc>
                <a:spcPts val="2600"/>
              </a:lnSpc>
              <a:spcBef>
                <a:spcPts val="1300"/>
              </a:spcBef>
              <a:buClr>
                <a:srgbClr val="C00000"/>
              </a:buClr>
              <a:buSzPct val="150000"/>
            </a:pPr>
            <a:r>
              <a:rPr lang="en-US" b="1" baseline="30000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$</a:t>
            </a:r>
            <a:r>
              <a:rPr lang="en-US" b="1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65 </a:t>
            </a: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billion </a:t>
            </a:r>
            <a:r>
              <a:rPr lang="en-US" dirty="0"/>
              <a:t>for broadband infrastructure	</a:t>
            </a:r>
          </a:p>
          <a:p>
            <a:pPr lvl="1">
              <a:lnSpc>
                <a:spcPts val="2600"/>
              </a:lnSpc>
              <a:spcBef>
                <a:spcPts val="1300"/>
              </a:spcBef>
              <a:buClr>
                <a:srgbClr val="C00000"/>
              </a:buClr>
              <a:buSzPct val="150000"/>
            </a:pPr>
            <a:r>
              <a:rPr lang="en-US" b="1" baseline="30000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$</a:t>
            </a:r>
            <a:r>
              <a:rPr lang="en-US" b="1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65 </a:t>
            </a: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billion </a:t>
            </a:r>
            <a:r>
              <a:rPr lang="en-US" dirty="0"/>
              <a:t>for electric and grid infrastructure</a:t>
            </a:r>
          </a:p>
          <a:p>
            <a:pPr lvl="1">
              <a:lnSpc>
                <a:spcPts val="2600"/>
              </a:lnSpc>
              <a:spcBef>
                <a:spcPts val="1300"/>
              </a:spcBef>
              <a:buClr>
                <a:srgbClr val="C00000"/>
              </a:buClr>
              <a:buSzPct val="150000"/>
            </a:pPr>
            <a:r>
              <a:rPr lang="en-US" b="1" baseline="30000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$</a:t>
            </a:r>
            <a:r>
              <a:rPr lang="en-US" b="1" dirty="0">
                <a:solidFill>
                  <a:srgbClr val="002060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47.2 </a:t>
            </a: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billion </a:t>
            </a:r>
            <a:r>
              <a:rPr lang="en-US" dirty="0"/>
              <a:t>for resilience, including cybersecurity</a:t>
            </a:r>
          </a:p>
          <a:p>
            <a:pPr marL="0" indent="0">
              <a:lnSpc>
                <a:spcPts val="2600"/>
              </a:lnSpc>
              <a:spcBef>
                <a:spcPts val="2600"/>
              </a:spcBef>
              <a:buNone/>
            </a:pPr>
            <a:r>
              <a:rPr lang="en-US" b="1" dirty="0" err="1">
                <a:solidFill>
                  <a:srgbClr val="C00000"/>
                </a:solidFill>
                <a:latin typeface="Raleway" panose="020B0003030101060003" pitchFamily="34" charset="0"/>
              </a:rPr>
              <a:t>www.publicpower.org</a:t>
            </a:r>
            <a:r>
              <a:rPr lang="en-US" b="1" dirty="0">
                <a:solidFill>
                  <a:srgbClr val="C00000"/>
                </a:solidFill>
                <a:latin typeface="Raleway" panose="020B0003030101060003" pitchFamily="34" charset="0"/>
              </a:rPr>
              <a:t>/infrastructurefunding	</a:t>
            </a:r>
          </a:p>
          <a:p>
            <a:pPr marL="0" indent="0">
              <a:lnSpc>
                <a:spcPts val="2600"/>
              </a:lnSpc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C19E-6369-6F4F-9490-30B3C69D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81" y="6363277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t>@PublicPowerOrg #PublicPower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185DC-FAB0-0142-93D8-84629DF0C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300" y="6356350"/>
            <a:ext cx="36283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5B6BF-3717-F740-9AD9-78D08E5AC6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209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FE59-5171-5D4A-8204-E396963B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6" y="683395"/>
            <a:ext cx="10787139" cy="701786"/>
          </a:xfrm>
        </p:spPr>
        <p:txBody>
          <a:bodyPr lIns="0" tIns="0" rIns="0" bIns="0">
            <a:normAutofit/>
          </a:bodyPr>
          <a:lstStyle/>
          <a:p>
            <a:r>
              <a:rPr lang="en-US" sz="4000" b="1" dirty="0">
                <a:solidFill>
                  <a:srgbClr val="0F184B"/>
                </a:solidFill>
                <a:latin typeface="Raleway" panose="020B0003030101060003" pitchFamily="34" charset="0"/>
              </a:rPr>
              <a:t>APPA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466A7-3012-EF4B-9276-10F60F35B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2430" y="1687245"/>
            <a:ext cx="10787139" cy="4155540"/>
          </a:xfrm>
        </p:spPr>
        <p:txBody>
          <a:bodyPr>
            <a:noAutofit/>
          </a:bodyPr>
          <a:lstStyle/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FF0000"/>
              </a:solidFill>
              <a:latin typeface="Raleway" panose="020B0003030101060003" pitchFamily="34" charset="0"/>
            </a:endParaRP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r>
              <a:rPr lang="en-US" sz="3200" b="1" i="1" dirty="0">
                <a:solidFill>
                  <a:srgbClr val="C00000"/>
                </a:solidFill>
                <a:latin typeface="Raleway" panose="020B0003030101060003" pitchFamily="34" charset="0"/>
              </a:rPr>
              <a:t>APPA Business Plan</a:t>
            </a:r>
          </a:p>
          <a:p>
            <a:pPr marL="0" indent="0">
              <a:lnSpc>
                <a:spcPts val="2400"/>
              </a:lnSpc>
              <a:spcBef>
                <a:spcPts val="0"/>
              </a:spcBef>
              <a:buNone/>
            </a:pPr>
            <a:endParaRPr lang="en-US" sz="3200" b="1" dirty="0">
              <a:solidFill>
                <a:srgbClr val="FF0000"/>
              </a:solidFill>
              <a:latin typeface="Raleway" panose="020B0003030101060003" pitchFamily="34" charset="0"/>
            </a:endParaRPr>
          </a:p>
          <a:p>
            <a:pPr marL="457200" indent="-457200">
              <a:lnSpc>
                <a:spcPts val="2600"/>
              </a:lnSpc>
              <a:spcBef>
                <a:spcPts val="1300"/>
              </a:spcBef>
              <a:buNone/>
            </a:pPr>
            <a:r>
              <a:rPr lang="en-US" sz="1800" dirty="0"/>
              <a:t>	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Raleway" panose="020B0003030101060003" pitchFamily="34" charset="0"/>
              </a:rPr>
              <a:t>STRATEGIC FOCUS: </a:t>
            </a:r>
            <a:r>
              <a:rPr lang="en-US" sz="2400" dirty="0"/>
              <a:t>advocating for public power; strengthening grid security; moving public power forward; promoting association excellence – through lenses of member value and mission focus</a:t>
            </a:r>
          </a:p>
          <a:p>
            <a:pPr marL="457200" indent="-457200">
              <a:lnSpc>
                <a:spcPts val="2600"/>
              </a:lnSpc>
              <a:spcBef>
                <a:spcPts val="1300"/>
              </a:spcBef>
              <a:buNone/>
            </a:pPr>
            <a:r>
              <a:rPr lang="en-US" sz="1800" dirty="0"/>
              <a:t>	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  <a:latin typeface="Raleway" panose="020B0003030101060003" pitchFamily="34" charset="0"/>
              </a:rPr>
              <a:t>FINANCIAL FOCUS:</a:t>
            </a:r>
            <a:r>
              <a:rPr lang="en-US" sz="2400" b="1" dirty="0">
                <a:solidFill>
                  <a:srgbClr val="C00000"/>
                </a:solidFill>
                <a:latin typeface="Raleway" panose="020B0003030101060003" pitchFamily="34" charset="0"/>
              </a:rPr>
              <a:t> </a:t>
            </a:r>
            <a:r>
              <a:rPr lang="en-US" sz="2400" dirty="0"/>
              <a:t>no dues increases through 2026; increases in non-dues revenue driven by growing and enhancing events and strategic federal grants; ongoing evaluation of programs and activities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C19E-6369-6F4F-9490-30B3C69D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81" y="6363277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t>@PublicPowerOrg #PublicPower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185DC-FAB0-0142-93D8-84629DF0C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300" y="6356350"/>
            <a:ext cx="36283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5B6BF-3717-F740-9AD9-78D08E5AC6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809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FE59-5171-5D4A-8204-E396963B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646" y="683395"/>
            <a:ext cx="10787139" cy="701786"/>
          </a:xfrm>
        </p:spPr>
        <p:txBody>
          <a:bodyPr lIns="0" tIns="0" rIns="0" bIns="0">
            <a:normAutofit/>
          </a:bodyPr>
          <a:lstStyle/>
          <a:p>
            <a:r>
              <a:rPr lang="en-US" sz="4000" b="1" dirty="0">
                <a:solidFill>
                  <a:srgbClr val="0F184B"/>
                </a:solidFill>
                <a:latin typeface="Raleway" panose="020B0003030101060003" pitchFamily="34" charset="0"/>
              </a:rPr>
              <a:t>APPA Support (Cont.)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466A7-3012-EF4B-9276-10F60F35B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4646" y="1620570"/>
            <a:ext cx="10787139" cy="4155540"/>
          </a:xfrm>
        </p:spPr>
        <p:txBody>
          <a:bodyPr>
            <a:noAutofit/>
          </a:bodyPr>
          <a:lstStyle/>
          <a:p>
            <a:pPr marL="0" indent="0">
              <a:lnSpc>
                <a:spcPts val="2600"/>
              </a:lnSpc>
              <a:spcBef>
                <a:spcPts val="2600"/>
              </a:spcBef>
              <a:buNone/>
            </a:pPr>
            <a:r>
              <a:rPr lang="en-US" sz="2400" b="1" i="1" dirty="0">
                <a:solidFill>
                  <a:srgbClr val="C00000"/>
                </a:solidFill>
                <a:latin typeface="Raleway" panose="020B0003030101060003" pitchFamily="34" charset="0"/>
              </a:rPr>
              <a:t>Existing APPA activities and platforms</a:t>
            </a:r>
            <a:endParaRPr lang="en-US" sz="2400" b="1" i="1" dirty="0">
              <a:solidFill>
                <a:srgbClr val="002060"/>
              </a:solidFill>
              <a:latin typeface="Raleway" panose="020B0003030101060003" pitchFamily="34" charset="0"/>
            </a:endParaRPr>
          </a:p>
          <a:p>
            <a:pPr marL="0" indent="0">
              <a:lnSpc>
                <a:spcPts val="2600"/>
              </a:lnSpc>
              <a:spcBef>
                <a:spcPts val="2600"/>
              </a:spcBef>
              <a:buNone/>
            </a:pPr>
            <a:r>
              <a:rPr lang="en-US" sz="1800" b="1" dirty="0">
                <a:solidFill>
                  <a:schemeClr val="accent1">
                    <a:lumMod val="50000"/>
                  </a:schemeClr>
                </a:solidFill>
              </a:rPr>
              <a:t>Advocacy:</a:t>
            </a:r>
            <a:r>
              <a:rPr lang="en-US" sz="1800" dirty="0">
                <a:solidFill>
                  <a:schemeClr val="accent1">
                    <a:lumMod val="50000"/>
                  </a:schemeClr>
                </a:solidFill>
              </a:rPr>
              <a:t> federal legislative/regulatory/agency; industry thought leadership; media relations</a:t>
            </a:r>
          </a:p>
          <a:p>
            <a:pPr marL="0" indent="0">
              <a:lnSpc>
                <a:spcPts val="2600"/>
              </a:lnSpc>
              <a:spcBef>
                <a:spcPts val="2600"/>
              </a:spcBef>
              <a:buNone/>
            </a:pPr>
            <a:r>
              <a:rPr lang="en-US" sz="1800" b="1" dirty="0">
                <a:solidFill>
                  <a:srgbClr val="C00000"/>
                </a:solidFill>
              </a:rPr>
              <a:t>Education, networking and leadership:  </a:t>
            </a:r>
            <a:r>
              <a:rPr lang="en-US" sz="1800" dirty="0">
                <a:solidFill>
                  <a:srgbClr val="C00000"/>
                </a:solidFill>
              </a:rPr>
              <a:t>events/conferences/training/webinars/committees</a:t>
            </a:r>
          </a:p>
          <a:p>
            <a:pPr marL="0" indent="0">
              <a:lnSpc>
                <a:spcPts val="2600"/>
              </a:lnSpc>
              <a:spcBef>
                <a:spcPts val="2600"/>
              </a:spcBef>
              <a:buNone/>
            </a:pPr>
            <a:r>
              <a:rPr lang="en-US" sz="1800" b="1" dirty="0">
                <a:solidFill>
                  <a:schemeClr val="tx2"/>
                </a:solidFill>
              </a:rPr>
              <a:t>News and resources:  </a:t>
            </a:r>
            <a:r>
              <a:rPr lang="en-US" sz="1800" dirty="0">
                <a:solidFill>
                  <a:schemeClr val="tx2"/>
                </a:solidFill>
              </a:rPr>
              <a:t>listservs/publications/website/social media tools</a:t>
            </a:r>
          </a:p>
          <a:p>
            <a:pPr marL="0" indent="0">
              <a:lnSpc>
                <a:spcPts val="2600"/>
              </a:lnSpc>
              <a:spcBef>
                <a:spcPts val="2600"/>
              </a:spcBef>
              <a:buNone/>
            </a:pPr>
            <a:r>
              <a:rPr lang="en-US" sz="1800" b="1" dirty="0">
                <a:solidFill>
                  <a:srgbClr val="C00000"/>
                </a:solidFill>
              </a:rPr>
              <a:t>Technical and operations services: </a:t>
            </a:r>
            <a:r>
              <a:rPr lang="en-US" sz="1800" dirty="0" err="1">
                <a:solidFill>
                  <a:srgbClr val="C00000"/>
                </a:solidFill>
              </a:rPr>
              <a:t>eReliability</a:t>
            </a:r>
            <a:r>
              <a:rPr lang="en-US" sz="1800" dirty="0">
                <a:solidFill>
                  <a:srgbClr val="C00000"/>
                </a:solidFill>
              </a:rPr>
              <a:t> tracker; </a:t>
            </a:r>
            <a:r>
              <a:rPr lang="en-US" sz="1800" dirty="0" err="1">
                <a:solidFill>
                  <a:srgbClr val="C00000"/>
                </a:solidFill>
              </a:rPr>
              <a:t>eSafety</a:t>
            </a:r>
            <a:r>
              <a:rPr lang="en-US" sz="1800" dirty="0">
                <a:solidFill>
                  <a:srgbClr val="C00000"/>
                </a:solidFill>
              </a:rPr>
              <a:t> tracker; safety awards and manual; mutual aid; reliable public power provider (RP3); smart energy provider (SEP); Demonstration of Energy and Efficiency Developments (R&amp;D); cyber defense community</a:t>
            </a:r>
          </a:p>
          <a:p>
            <a:pPr marL="0" indent="0">
              <a:lnSpc>
                <a:spcPts val="2600"/>
              </a:lnSpc>
              <a:spcBef>
                <a:spcPts val="2600"/>
              </a:spcBef>
              <a:buNone/>
            </a:pPr>
            <a:endParaRPr lang="en-US" sz="18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C19E-6369-6F4F-9490-30B3C69D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81" y="6363277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t>@PublicPowerOrg #PublicPower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185DC-FAB0-0142-93D8-84629DF0C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300" y="6356350"/>
            <a:ext cx="36283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5B6BF-3717-F740-9AD9-78D08E5AC6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32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D5138D-D7BE-4260-8832-ACDA366E5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>
                <a:solidFill>
                  <a:srgbClr val="0F184B"/>
                </a:solidFill>
                <a:latin typeface="Raleway" panose="020B0003030101060003" pitchFamily="34" charset="0"/>
              </a:rPr>
              <a:t>APPA Support 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2DC8D0-A532-4D69-A85A-2AFD08B1EF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250" y="1885950"/>
            <a:ext cx="10668631" cy="4125390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1" dirty="0">
                <a:solidFill>
                  <a:srgbClr val="C00000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Public Power Week Resources (Can Be Used All Year Round!)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C00000"/>
              </a:solidFill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New </a:t>
            </a:r>
            <a:r>
              <a:rPr lang="en-US" sz="2400" b="1" dirty="0">
                <a:solidFill>
                  <a:srgbClr val="C00000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</a:rPr>
              <a:t>animated video</a:t>
            </a:r>
            <a:r>
              <a:rPr lang="en-US" sz="2400" dirty="0">
                <a:solidFill>
                  <a:srgbClr val="C00000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</a:rPr>
              <a:t>: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u="sng" dirty="0">
              <a:solidFill>
                <a:srgbClr val="0563C1"/>
              </a:solidFill>
              <a:effectLst/>
              <a:latin typeface="Raleway" panose="020B0503030101060003" pitchFamily="34" charset="0"/>
              <a:ea typeface="Calibri" panose="020F0502020204030204" pitchFamily="34" charset="0"/>
              <a:hlinkClick r:id="rId2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>
                <a:solidFill>
                  <a:srgbClr val="0563C1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  <a:hlinkClick r:id="rId2"/>
              </a:rPr>
              <a:t>https://youtu.be/EqcFYxnVYCU</a:t>
            </a:r>
            <a:endParaRPr lang="en-US" sz="2400" dirty="0">
              <a:effectLst/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latin typeface="Raleway" panose="020B0503030101060003" pitchFamily="34" charset="0"/>
                <a:ea typeface="Calibri" panose="020F0502020204030204" pitchFamily="34" charset="0"/>
              </a:rPr>
              <a:t>S</a:t>
            </a:r>
            <a:r>
              <a:rPr lang="en-US" sz="2400" b="1" dirty="0">
                <a:solidFill>
                  <a:srgbClr val="C00000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</a:rPr>
              <a:t>ample press releases, social media messages, and coloring sheets, are available at:</a:t>
            </a:r>
            <a:r>
              <a:rPr lang="en-US" sz="2400" dirty="0">
                <a:solidFill>
                  <a:srgbClr val="C00000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</a:rPr>
              <a:t> </a:t>
            </a:r>
            <a:r>
              <a:rPr lang="en-US" sz="2400" u="sng" dirty="0">
                <a:solidFill>
                  <a:srgbClr val="0563C1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  <a:hlinkClick r:id="rId3"/>
              </a:rPr>
              <a:t>https://www.publicpower.org/event/public-power-week#event-1</a:t>
            </a:r>
            <a:endParaRPr lang="en-US" sz="2400" dirty="0">
              <a:effectLst/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2400" dirty="0">
              <a:effectLst/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>
                <a:solidFill>
                  <a:srgbClr val="C00000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</a:rPr>
              <a:t>Shortform documentary on public power</a:t>
            </a:r>
            <a:r>
              <a:rPr lang="en-US" sz="2400" dirty="0">
                <a:solidFill>
                  <a:srgbClr val="C00000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</a:rPr>
              <a:t>. It is available at: </a:t>
            </a:r>
            <a:r>
              <a:rPr lang="en-US" sz="2400" u="sng" dirty="0">
                <a:solidFill>
                  <a:srgbClr val="0563C1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  <a:hlinkClick r:id="rId4"/>
              </a:rPr>
              <a:t>www.PublicPower.org/Documentary</a:t>
            </a:r>
            <a:endParaRPr lang="en-US" sz="2400" dirty="0">
              <a:effectLst/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DD62A9-E9D7-4987-B243-9D69DE0D14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@PublicPowerOrg #PublicPower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9E8D4D-A44E-48B9-A62E-238BF1A24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B5B6BF-3717-F740-9AD9-78D08E5AC6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78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nature, outdoor object, night sky&#10;&#10;Description automatically generated">
            <a:extLst>
              <a:ext uri="{FF2B5EF4-FFF2-40B4-BE49-F238E27FC236}">
                <a16:creationId xmlns:a16="http://schemas.microsoft.com/office/drawing/2014/main" id="{6203BED0-1386-DB01-49B0-BFCFE8CEF9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" b="1466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picture containing outdoor object, star, night sky&#10;&#10;Description automatically generated">
            <a:extLst>
              <a:ext uri="{FF2B5EF4-FFF2-40B4-BE49-F238E27FC236}">
                <a16:creationId xmlns:a16="http://schemas.microsoft.com/office/drawing/2014/main" id="{200F9756-D092-87AE-925D-04752527F9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" y="0"/>
            <a:ext cx="12172953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D6FE59-5171-5D4A-8204-E396963B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01" y="1177499"/>
            <a:ext cx="11682432" cy="818312"/>
          </a:xfrm>
        </p:spPr>
        <p:txBody>
          <a:bodyPr lIns="0" tIns="0" rIns="0" bIns="0">
            <a:norm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Raleway" panose="020B0003030101060003" pitchFamily="34" charset="0"/>
              </a:rPr>
              <a:t>And remember to…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466A7-3012-EF4B-9276-10F60F35B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3" y="2403981"/>
            <a:ext cx="12172953" cy="2324644"/>
          </a:xfrm>
        </p:spPr>
        <p:txBody>
          <a:bodyPr>
            <a:normAutofit/>
          </a:bodyPr>
          <a:lstStyle/>
          <a:p>
            <a:pPr marL="182880" indent="-182880" algn="ctr">
              <a:lnSpc>
                <a:spcPts val="58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bg1"/>
                </a:solidFill>
                <a:latin typeface="Raleway SemiBold" panose="020B0003030101060003" pitchFamily="34" charset="0"/>
              </a:rPr>
              <a:t>“Keep your feet on the ground </a:t>
            </a:r>
            <a:br>
              <a:rPr lang="en-US" sz="4800" b="1" dirty="0">
                <a:solidFill>
                  <a:schemeClr val="bg1"/>
                </a:solidFill>
                <a:latin typeface="Raleway SemiBold" panose="020B0003030101060003" pitchFamily="34" charset="0"/>
              </a:rPr>
            </a:br>
            <a:r>
              <a:rPr lang="en-US" sz="4800" b="1" dirty="0">
                <a:solidFill>
                  <a:schemeClr val="bg1"/>
                </a:solidFill>
                <a:latin typeface="Raleway SemiBold" panose="020B0003030101060003" pitchFamily="34" charset="0"/>
              </a:rPr>
              <a:t>and keep reaching for the stars,” </a:t>
            </a:r>
          </a:p>
          <a:p>
            <a:pPr marL="182880" indent="-182880" algn="ctr">
              <a:lnSpc>
                <a:spcPts val="5800"/>
              </a:lnSpc>
              <a:spcBef>
                <a:spcPts val="0"/>
              </a:spcBef>
              <a:buNone/>
            </a:pPr>
            <a:r>
              <a:rPr lang="en-US" sz="4800" b="1" dirty="0">
                <a:solidFill>
                  <a:schemeClr val="bg1"/>
                </a:solidFill>
                <a:latin typeface="Raleway SemiBold" panose="020B0003030101060003" pitchFamily="34" charset="0"/>
              </a:rPr>
              <a:t>	to quote Casey </a:t>
            </a:r>
            <a:r>
              <a:rPr lang="en-US" sz="4800" b="1" dirty="0" err="1">
                <a:solidFill>
                  <a:schemeClr val="bg1"/>
                </a:solidFill>
                <a:latin typeface="Raleway SemiBold" panose="020B0003030101060003" pitchFamily="34" charset="0"/>
              </a:rPr>
              <a:t>Kasem</a:t>
            </a:r>
            <a:r>
              <a:rPr lang="en-US" sz="4800" b="1" dirty="0">
                <a:solidFill>
                  <a:schemeClr val="bg1"/>
                </a:solidFill>
                <a:latin typeface="Raleway SemiBold" panose="020B0003030101060003" pitchFamily="34" charset="0"/>
              </a:rPr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C19E-6369-6F4F-9490-30B3C69D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81" y="6363277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t>@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t>PublicPowerOrg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t> #</a:t>
            </a:r>
            <a:r>
              <a:rPr kumimoji="0" lang="en-US" sz="900" b="0" i="0" u="none" strike="noStrike" kern="120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t>PublicPower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185DC-FAB0-0142-93D8-84629DF0C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300" y="6356350"/>
            <a:ext cx="36283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5B6BF-3717-F740-9AD9-78D08E5AC6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451EB63-E7BB-6633-BDD4-57D1E3AD6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8919" y="6060096"/>
            <a:ext cx="1873800" cy="52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2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981405" y="3002477"/>
            <a:ext cx="2503546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  <a:buClr>
                <a:schemeClr val="accent2"/>
              </a:buClr>
              <a:buSzPct val="200000"/>
            </a:pPr>
            <a:r>
              <a:rPr lang="en-US" sz="2667" b="1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cs typeface="Helvetica 75"/>
              </a:rPr>
              <a:t>POLICY</a:t>
            </a:r>
            <a:r>
              <a:rPr lang="en-US" sz="2667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cs typeface="Helvetica Neue"/>
              </a:rPr>
              <a:t> </a:t>
            </a:r>
            <a:r>
              <a:rPr lang="en-US" sz="2667" b="1" dirty="0">
                <a:solidFill>
                  <a:srgbClr val="C00000"/>
                </a:solidFill>
                <a:latin typeface="Raleway" panose="020B0503030101060003" pitchFamily="34" charset="0"/>
                <a:cs typeface="Helvetica 75"/>
              </a:rPr>
              <a:t>ADVOCACY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6933" y="1559578"/>
            <a:ext cx="1217506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cs typeface="Helvetica Neue"/>
              </a:rPr>
              <a:t>Trade association representing </a:t>
            </a:r>
          </a:p>
          <a:p>
            <a:pPr algn="ctr"/>
            <a:r>
              <a:rPr lang="en-US" sz="3400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cs typeface="Helvetica Neue"/>
              </a:rPr>
              <a:t>public power utilities across the U.S.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9631" y="3770888"/>
            <a:ext cx="3901509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Bef>
                <a:spcPts val="2400"/>
              </a:spcBef>
              <a:buClr>
                <a:schemeClr val="accent2"/>
              </a:buClr>
              <a:buSzPct val="200000"/>
            </a:pPr>
            <a:r>
              <a:rPr lang="en-US" sz="2667" b="1" dirty="0">
                <a:solidFill>
                  <a:srgbClr val="C00000"/>
                </a:solidFill>
                <a:latin typeface="Raleway" panose="020B0503030101060003" pitchFamily="34" charset="0"/>
                <a:cs typeface="Helvetica 75"/>
              </a:rPr>
              <a:t>MEMBER EDUCATION </a:t>
            </a:r>
            <a:r>
              <a:rPr lang="en-US" sz="2667" b="1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cs typeface="Helvetica 75"/>
              </a:rPr>
              <a:t>AND INFORMATION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31462" y="4634758"/>
            <a:ext cx="3868052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2400"/>
              </a:spcBef>
              <a:buClr>
                <a:schemeClr val="accent2"/>
              </a:buClr>
              <a:buSzPct val="200000"/>
            </a:pPr>
            <a:r>
              <a:rPr lang="en-US" sz="2667" b="1" dirty="0">
                <a:solidFill>
                  <a:srgbClr val="C00000"/>
                </a:solidFill>
                <a:latin typeface="Raleway" panose="020B0503030101060003" pitchFamily="34" charset="0"/>
                <a:cs typeface="Helvetica 75"/>
              </a:rPr>
              <a:t>BEST PRACTICES </a:t>
            </a:r>
            <a:br>
              <a:rPr lang="en-US" sz="2667" b="1" dirty="0">
                <a:solidFill>
                  <a:srgbClr val="C00000"/>
                </a:solidFill>
                <a:latin typeface="Raleway" panose="020B0503030101060003" pitchFamily="34" charset="0"/>
                <a:cs typeface="Helvetica 75"/>
              </a:rPr>
            </a:br>
            <a:r>
              <a:rPr lang="en-US" sz="2667" b="1" dirty="0">
                <a:solidFill>
                  <a:schemeClr val="bg1">
                    <a:lumMod val="50000"/>
                  </a:schemeClr>
                </a:solidFill>
                <a:latin typeface="Raleway" panose="020B0503030101060003" pitchFamily="34" charset="0"/>
                <a:cs typeface="Helvetica 75"/>
              </a:rPr>
              <a:t>AND RESOURCES</a:t>
            </a:r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6082379" y="2934138"/>
            <a:ext cx="10924" cy="2797341"/>
          </a:xfrm>
          <a:prstGeom prst="line">
            <a:avLst/>
          </a:prstGeom>
          <a:ln>
            <a:solidFill>
              <a:srgbClr val="C00000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82B26A3-6670-6637-5025-FED179CC1C37}"/>
              </a:ext>
            </a:extLst>
          </p:cNvPr>
          <p:cNvSpPr txBox="1"/>
          <p:nvPr/>
        </p:nvSpPr>
        <p:spPr>
          <a:xfrm>
            <a:off x="-297" y="6357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Raleway" panose="020B0003030101060003" pitchFamily="34" charset="0"/>
                <a:cs typeface="Helvetica 75"/>
              </a:rPr>
              <a:t>AMERICAN </a:t>
            </a:r>
            <a:r>
              <a:rPr lang="en-US" sz="4000" b="1" dirty="0">
                <a:solidFill>
                  <a:srgbClr val="C00000"/>
                </a:solidFill>
                <a:latin typeface="Raleway" panose="020B0003030101060003" pitchFamily="34" charset="0"/>
                <a:cs typeface="Helvetica 75"/>
              </a:rPr>
              <a:t>PUBLIC POWER</a:t>
            </a:r>
            <a:r>
              <a:rPr lang="en-US" sz="4000" b="1" dirty="0">
                <a:solidFill>
                  <a:srgbClr val="002060"/>
                </a:solidFill>
                <a:latin typeface="Raleway" panose="020B0003030101060003" pitchFamily="34" charset="0"/>
                <a:cs typeface="Helvetica 75"/>
              </a:rPr>
              <a:t> ASSOCIATION</a:t>
            </a:r>
            <a:endParaRPr lang="en-US" sz="4000" b="1" dirty="0">
              <a:solidFill>
                <a:srgbClr val="002060"/>
              </a:solidFill>
              <a:latin typeface="Raleway" panose="020B0003030101060003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80CF7D-E11D-1B8C-61E8-0D7B4B739BE1}"/>
              </a:ext>
            </a:extLst>
          </p:cNvPr>
          <p:cNvSpPr/>
          <p:nvPr/>
        </p:nvSpPr>
        <p:spPr>
          <a:xfrm>
            <a:off x="0" y="-61012"/>
            <a:ext cx="12192000" cy="34166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103775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CCB3031-57F4-5541-1892-BA4E7C31D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5035" y="2829632"/>
            <a:ext cx="1280160" cy="1280160"/>
          </a:xfrm>
          <a:prstGeom prst="rect">
            <a:avLst/>
          </a:prstGeom>
        </p:spPr>
      </p:pic>
      <p:pic>
        <p:nvPicPr>
          <p:cNvPr id="16" name="Picture 15" descr="Icon&#10;&#10;Description automatically generated">
            <a:extLst>
              <a:ext uri="{FF2B5EF4-FFF2-40B4-BE49-F238E27FC236}">
                <a16:creationId xmlns:a16="http://schemas.microsoft.com/office/drawing/2014/main" id="{8506CF20-3FA9-FFB1-588F-9EF75603C9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185" y="3587407"/>
            <a:ext cx="1280160" cy="1280160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F9F04E10-B3D0-08BD-F8D0-4865974A74A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035" y="4451319"/>
            <a:ext cx="1280160" cy="128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596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3023857" y="2912286"/>
            <a:ext cx="2426329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rgbClr val="002060"/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Not for profit,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community-owned</a:t>
            </a:r>
          </a:p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rgbClr val="002060"/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Only for interstate transmission</a:t>
            </a:r>
          </a:p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rgbClr val="002060"/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Very limited instances</a:t>
            </a:r>
          </a:p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rgbClr val="002060"/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Elected/appointed boards – mayors,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city council members, citizens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36005" y="2904145"/>
            <a:ext cx="199863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cs typeface="Helvetica 75"/>
              </a:rPr>
              <a:t>BUSINESS MODEL</a:t>
            </a:r>
          </a:p>
        </p:txBody>
      </p:sp>
      <p:cxnSp>
        <p:nvCxnSpPr>
          <p:cNvPr id="27" name="Straight Arrow Connector 26"/>
          <p:cNvCxnSpPr>
            <a:cxnSpLocks/>
          </p:cNvCxnSpPr>
          <p:nvPr/>
        </p:nvCxnSpPr>
        <p:spPr>
          <a:xfrm>
            <a:off x="536005" y="2803506"/>
            <a:ext cx="1883177" cy="0"/>
          </a:xfrm>
          <a:prstGeom prst="straightConnector1">
            <a:avLst/>
          </a:prstGeom>
          <a:ln w="12700" cmpd="sng">
            <a:solidFill>
              <a:schemeClr val="bg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cxnSpLocks/>
          </p:cNvCxnSpPr>
          <p:nvPr/>
        </p:nvCxnSpPr>
        <p:spPr>
          <a:xfrm>
            <a:off x="536005" y="3601576"/>
            <a:ext cx="1883177" cy="0"/>
          </a:xfrm>
          <a:prstGeom prst="straightConnector1">
            <a:avLst/>
          </a:prstGeom>
          <a:ln w="12700" cmpd="sng">
            <a:solidFill>
              <a:schemeClr val="bg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36005" y="3714868"/>
            <a:ext cx="199863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cs typeface="Helvetica 75"/>
              </a:rPr>
              <a:t>FERC JURISDICTION</a:t>
            </a:r>
          </a:p>
        </p:txBody>
      </p:sp>
      <p:cxnSp>
        <p:nvCxnSpPr>
          <p:cNvPr id="34" name="Straight Arrow Connector 33"/>
          <p:cNvCxnSpPr>
            <a:cxnSpLocks/>
          </p:cNvCxnSpPr>
          <p:nvPr/>
        </p:nvCxnSpPr>
        <p:spPr>
          <a:xfrm>
            <a:off x="536005" y="4401780"/>
            <a:ext cx="1883177" cy="0"/>
          </a:xfrm>
          <a:prstGeom prst="straightConnector1">
            <a:avLst/>
          </a:prstGeom>
          <a:ln w="12700" cmpd="sng">
            <a:solidFill>
              <a:schemeClr val="bg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cxnSpLocks/>
          </p:cNvCxnSpPr>
          <p:nvPr/>
        </p:nvCxnSpPr>
        <p:spPr>
          <a:xfrm>
            <a:off x="536005" y="5314386"/>
            <a:ext cx="1883177" cy="0"/>
          </a:xfrm>
          <a:prstGeom prst="straightConnector1">
            <a:avLst/>
          </a:prstGeom>
          <a:ln w="12700" cmpd="sng">
            <a:solidFill>
              <a:schemeClr val="bg2"/>
            </a:solidFill>
            <a:prstDash val="sysDash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36005" y="5420863"/>
            <a:ext cx="199863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cs typeface="Helvetica 75"/>
              </a:rPr>
              <a:t>GOVERNED BY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6278099" y="3011060"/>
            <a:ext cx="2136645" cy="361124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chemeClr val="bg1">
                  <a:lumMod val="50000"/>
                </a:schemeClr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Not for profit,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member-owned</a:t>
            </a:r>
          </a:p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chemeClr val="bg1">
                  <a:lumMod val="50000"/>
                </a:schemeClr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Only for interstate transmission</a:t>
            </a:r>
          </a:p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chemeClr val="bg1">
                  <a:lumMod val="50000"/>
                </a:schemeClr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Some</a:t>
            </a:r>
          </a:p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chemeClr val="bg1">
                  <a:lumMod val="50000"/>
                </a:schemeClr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Member-elected boards</a:t>
            </a:r>
          </a:p>
          <a:p>
            <a:pPr marL="731502" indent="-487668">
              <a:spcBef>
                <a:spcPts val="1600"/>
              </a:spcBef>
              <a:spcAft>
                <a:spcPts val="800"/>
              </a:spcAft>
              <a:buClr>
                <a:srgbClr val="FF9500"/>
              </a:buClr>
              <a:buSzPct val="250000"/>
              <a:buFont typeface="Wingdings" charset="2"/>
              <a:buChar char="ü"/>
            </a:pP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48745" y="2968728"/>
            <a:ext cx="2235234" cy="2754600"/>
          </a:xfrm>
          <a:prstGeom prst="rect">
            <a:avLst/>
          </a:prstGeom>
          <a:noFill/>
        </p:spPr>
        <p:txBody>
          <a:bodyPr wrap="square" lIns="0" tIns="0" rIns="0" rtlCol="0">
            <a:spAutoFit/>
          </a:bodyPr>
          <a:lstStyle/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rgbClr val="C00000"/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For profit, 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</a:b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shareholder-owned</a:t>
            </a:r>
          </a:p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rgbClr val="C00000"/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For wholesale rates</a:t>
            </a:r>
            <a:b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</a:b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Raleway" panose="020B0503030101060003" pitchFamily="34" charset="0"/>
              <a:cs typeface="Helvetica Neue"/>
            </a:endParaRPr>
          </a:p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rgbClr val="C00000"/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All</a:t>
            </a:r>
          </a:p>
          <a:p>
            <a:pPr marL="301752" indent="-301752">
              <a:spcBef>
                <a:spcPts val="1600"/>
              </a:spcBef>
              <a:spcAft>
                <a:spcPts val="1600"/>
              </a:spcAft>
              <a:buClr>
                <a:srgbClr val="C00000"/>
              </a:buClr>
              <a:buSzPct val="200000"/>
              <a:buFont typeface="Wingdings" charset="2"/>
              <a:buChar char="ü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503030101060003" pitchFamily="34" charset="0"/>
                <a:cs typeface="Helvetica Neue"/>
              </a:rPr>
              <a:t>Private boards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  <a:latin typeface="Helvetica Neue"/>
              <a:cs typeface="Helvetica Neu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228963" y="2425291"/>
            <a:ext cx="2185781" cy="410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b="1" dirty="0">
                <a:solidFill>
                  <a:schemeClr val="bg1">
                    <a:lumMod val="50000"/>
                  </a:schemeClr>
                </a:solidFill>
                <a:latin typeface="Raleway" panose="020B0003030101060003" pitchFamily="34" charset="0"/>
                <a:cs typeface="Helvetica 75"/>
              </a:rPr>
              <a:t>RURAL ELECTRIC COOPERATIVES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023856" y="2425291"/>
            <a:ext cx="2297647" cy="410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b="1" dirty="0">
                <a:solidFill>
                  <a:srgbClr val="002060"/>
                </a:solidFill>
                <a:latin typeface="Raleway" panose="020B0003030101060003" pitchFamily="34" charset="0"/>
                <a:cs typeface="Helvetica 75"/>
              </a:rPr>
              <a:t>PUBLIC POWER</a:t>
            </a:r>
          </a:p>
          <a:p>
            <a:pPr algn="ctr"/>
            <a:r>
              <a:rPr lang="en-US" sz="1333" b="1" dirty="0">
                <a:solidFill>
                  <a:srgbClr val="002060"/>
                </a:solidFill>
                <a:latin typeface="Raleway" panose="020B0003030101060003" pitchFamily="34" charset="0"/>
                <a:cs typeface="Helvetica 75"/>
              </a:rPr>
              <a:t>UTILITIES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248744" y="2425291"/>
            <a:ext cx="2185781" cy="4102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33" b="1" dirty="0">
                <a:solidFill>
                  <a:srgbClr val="C00000"/>
                </a:solidFill>
                <a:latin typeface="Raleway" panose="020B0003030101060003" pitchFamily="34" charset="0"/>
                <a:cs typeface="Helvetica 75"/>
              </a:rPr>
              <a:t>INVESTOR-OWNED</a:t>
            </a:r>
          </a:p>
          <a:p>
            <a:pPr algn="ctr"/>
            <a:r>
              <a:rPr lang="en-US" sz="1333" b="1" dirty="0">
                <a:solidFill>
                  <a:srgbClr val="C00000"/>
                </a:solidFill>
                <a:latin typeface="Raleway" panose="020B0003030101060003" pitchFamily="34" charset="0"/>
                <a:cs typeface="Helvetica 75"/>
              </a:rPr>
              <a:t>UTILITIES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0A906-CE19-B73D-D089-37DA1AD366AE}"/>
              </a:ext>
            </a:extLst>
          </p:cNvPr>
          <p:cNvSpPr/>
          <p:nvPr/>
        </p:nvSpPr>
        <p:spPr>
          <a:xfrm>
            <a:off x="0" y="-61012"/>
            <a:ext cx="12192000" cy="34166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103775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343F8C-A1A4-801C-5B8C-531E58657112}"/>
              </a:ext>
            </a:extLst>
          </p:cNvPr>
          <p:cNvSpPr txBox="1"/>
          <p:nvPr/>
        </p:nvSpPr>
        <p:spPr>
          <a:xfrm>
            <a:off x="-297" y="58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Raleway" panose="020B0003030101060003" pitchFamily="34" charset="0"/>
                <a:cs typeface="Helvetica 75"/>
              </a:rPr>
              <a:t>THREE TYPES OF </a:t>
            </a:r>
            <a:r>
              <a:rPr lang="en-US" sz="4000" b="1" dirty="0">
                <a:solidFill>
                  <a:srgbClr val="C00000"/>
                </a:solidFill>
                <a:latin typeface="Raleway" panose="020B0003030101060003" pitchFamily="34" charset="0"/>
                <a:cs typeface="Helvetica 75"/>
              </a:rPr>
              <a:t>ELECTRIC UTILITIES</a:t>
            </a:r>
            <a:endParaRPr lang="en-US" sz="4000" b="1" dirty="0">
              <a:solidFill>
                <a:srgbClr val="C00000"/>
              </a:solidFill>
              <a:latin typeface="Raleway" panose="020B0003030101060003" pitchFamily="34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0BC3E74D-A8D1-6D6F-C056-A0CF9C19D8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78915" y="1467456"/>
            <a:ext cx="822960" cy="822960"/>
          </a:xfrm>
          <a:prstGeom prst="rect">
            <a:avLst/>
          </a:prstGeom>
        </p:spPr>
      </p:pic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576D35F2-14A2-E3FA-C066-0DADDF1088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3424" y="1467456"/>
            <a:ext cx="822960" cy="82296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35FDD01-1627-F139-87C4-650BB7C2D0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7527" y="1467456"/>
            <a:ext cx="822960" cy="822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EFBB1AE-279D-F2EC-CAF2-DD3ECFEFE622}"/>
              </a:ext>
            </a:extLst>
          </p:cNvPr>
          <p:cNvSpPr txBox="1"/>
          <p:nvPr/>
        </p:nvSpPr>
        <p:spPr>
          <a:xfrm>
            <a:off x="536005" y="4493516"/>
            <a:ext cx="2125603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 SemiBold" panose="020B0003030101060003" pitchFamily="34" charset="0"/>
                <a:cs typeface="Helvetica 75"/>
              </a:rPr>
              <a:t>REGULATED BY STATE PUBLIC UTILITY COMMISSION</a:t>
            </a:r>
          </a:p>
        </p:txBody>
      </p:sp>
    </p:spTree>
    <p:extLst>
      <p:ext uri="{BB962C8B-B14F-4D97-AF65-F5344CB8AC3E}">
        <p14:creationId xmlns:p14="http://schemas.microsoft.com/office/powerpoint/2010/main" val="151271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D6CCA08-47A0-BFE7-D0D6-669C751F06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725" y="1512591"/>
            <a:ext cx="4574803" cy="4952106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5181601" y="3314202"/>
            <a:ext cx="21759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68</a:t>
            </a:r>
            <a:r>
              <a:rPr lang="en-US" sz="2400" b="1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621320" y="5060356"/>
            <a:ext cx="12959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15</a:t>
            </a:r>
            <a:r>
              <a:rPr lang="en-US" sz="1600" b="1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425AB6B-285A-9280-91C6-D04D7189A001}"/>
              </a:ext>
            </a:extLst>
          </p:cNvPr>
          <p:cNvSpPr/>
          <p:nvPr/>
        </p:nvSpPr>
        <p:spPr>
          <a:xfrm>
            <a:off x="6003045" y="5718044"/>
            <a:ext cx="479713" cy="479713"/>
          </a:xfrm>
          <a:prstGeom prst="ellipse">
            <a:avLst/>
          </a:prstGeom>
          <a:solidFill>
            <a:srgbClr val="8C99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1104A3FA-1247-9941-7B12-75893B42B4B8}"/>
              </a:ext>
            </a:extLst>
          </p:cNvPr>
          <p:cNvSpPr/>
          <p:nvPr/>
        </p:nvSpPr>
        <p:spPr>
          <a:xfrm>
            <a:off x="6131062" y="6312405"/>
            <a:ext cx="287754" cy="287754"/>
          </a:xfrm>
          <a:prstGeom prst="ellipse">
            <a:avLst/>
          </a:prstGeom>
          <a:solidFill>
            <a:srgbClr val="3C63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5696712" y="5793898"/>
            <a:ext cx="1115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13</a:t>
            </a:r>
            <a:r>
              <a:rPr lang="en-US" sz="1600" b="1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77454" y="6297303"/>
            <a:ext cx="404277" cy="3181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67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  <a:r>
              <a:rPr lang="en-US" sz="1467" b="1" baseline="30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%</a:t>
            </a:r>
          </a:p>
        </p:txBody>
      </p:sp>
      <p:cxnSp>
        <p:nvCxnSpPr>
          <p:cNvPr id="36" name="Straight Connector 35"/>
          <p:cNvCxnSpPr>
            <a:cxnSpLocks/>
          </p:cNvCxnSpPr>
          <p:nvPr/>
        </p:nvCxnSpPr>
        <p:spPr>
          <a:xfrm flipV="1">
            <a:off x="6629400" y="2372188"/>
            <a:ext cx="1387837" cy="1054590"/>
          </a:xfrm>
          <a:prstGeom prst="line">
            <a:avLst/>
          </a:prstGeom>
          <a:ln>
            <a:solidFill>
              <a:schemeClr val="bg2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8017237" y="2092046"/>
            <a:ext cx="1567596" cy="280143"/>
          </a:xfrm>
          <a:prstGeom prst="line">
            <a:avLst/>
          </a:prstGeom>
          <a:ln>
            <a:solidFill>
              <a:schemeClr val="bg2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cxnSpLocks/>
          </p:cNvCxnSpPr>
          <p:nvPr/>
        </p:nvCxnSpPr>
        <p:spPr>
          <a:xfrm flipV="1">
            <a:off x="7462647" y="5398910"/>
            <a:ext cx="1402214" cy="365251"/>
          </a:xfrm>
          <a:prstGeom prst="line">
            <a:avLst/>
          </a:prstGeom>
          <a:ln>
            <a:solidFill>
              <a:schemeClr val="bg2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cxnSpLocks/>
          </p:cNvCxnSpPr>
          <p:nvPr/>
        </p:nvCxnSpPr>
        <p:spPr>
          <a:xfrm flipV="1">
            <a:off x="6450327" y="5764161"/>
            <a:ext cx="1012320" cy="663368"/>
          </a:xfrm>
          <a:prstGeom prst="line">
            <a:avLst/>
          </a:prstGeom>
          <a:ln>
            <a:solidFill>
              <a:schemeClr val="bg2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cxnSpLocks/>
          </p:cNvCxnSpPr>
          <p:nvPr/>
        </p:nvCxnSpPr>
        <p:spPr>
          <a:xfrm>
            <a:off x="2919473" y="5567338"/>
            <a:ext cx="1201162" cy="312021"/>
          </a:xfrm>
          <a:prstGeom prst="line">
            <a:avLst/>
          </a:prstGeom>
          <a:ln>
            <a:solidFill>
              <a:schemeClr val="bg2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cxnSpLocks/>
          </p:cNvCxnSpPr>
          <p:nvPr/>
        </p:nvCxnSpPr>
        <p:spPr>
          <a:xfrm>
            <a:off x="4120635" y="5879359"/>
            <a:ext cx="1775657" cy="6327"/>
          </a:xfrm>
          <a:prstGeom prst="line">
            <a:avLst/>
          </a:prstGeom>
          <a:ln>
            <a:solidFill>
              <a:schemeClr val="bg2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/>
        </p:nvCxnSpPr>
        <p:spPr>
          <a:xfrm>
            <a:off x="2542068" y="3190041"/>
            <a:ext cx="734995" cy="623752"/>
          </a:xfrm>
          <a:prstGeom prst="line">
            <a:avLst/>
          </a:prstGeom>
          <a:ln>
            <a:solidFill>
              <a:schemeClr val="bg2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>
            <a:cxnSpLocks/>
          </p:cNvCxnSpPr>
          <p:nvPr/>
        </p:nvCxnSpPr>
        <p:spPr>
          <a:xfrm>
            <a:off x="3277063" y="3813794"/>
            <a:ext cx="2725982" cy="1367875"/>
          </a:xfrm>
          <a:prstGeom prst="line">
            <a:avLst/>
          </a:prstGeom>
          <a:ln>
            <a:solidFill>
              <a:schemeClr val="bg2"/>
            </a:solidFill>
            <a:prstDash val="sysDash"/>
            <a:headEnd type="oval"/>
            <a:tailEnd type="oval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9" name="Picture 68" descr="Screen Shot 2015-12-29 at 7.00.25 PM.png"/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alphaModFix amt="78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encilSketch trans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2389"/>
          <a:stretch/>
        </p:blipFill>
        <p:spPr>
          <a:xfrm rot="1048343" flipV="1">
            <a:off x="9946577" y="4545875"/>
            <a:ext cx="527041" cy="267196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10501572" y="4394109"/>
            <a:ext cx="128621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67" b="1" dirty="0">
                <a:solidFill>
                  <a:schemeClr val="tx1">
                    <a:lumMod val="65000"/>
                    <a:lumOff val="35000"/>
                  </a:schemeClr>
                </a:solidFill>
                <a:latin typeface="Raleway" panose="020B0003030101060003" pitchFamily="34" charset="0"/>
                <a:cs typeface="Amatic Bold"/>
              </a:rPr>
              <a:t>MOSTLY IN TEXAS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113687" y="2806071"/>
            <a:ext cx="1578111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solidFill>
                  <a:srgbClr val="002060"/>
                </a:solidFill>
                <a:latin typeface="Raleway" panose="020B0003030101060003" pitchFamily="34" charset="0"/>
                <a:cs typeface="Helvetica 75"/>
              </a:rPr>
              <a:t>PUBLIC POWER</a:t>
            </a:r>
          </a:p>
          <a:p>
            <a:pPr algn="ctr"/>
            <a:r>
              <a:rPr lang="en-US" sz="1333" b="1" dirty="0">
                <a:solidFill>
                  <a:srgbClr val="002060"/>
                </a:solidFill>
                <a:latin typeface="Raleway" panose="020B0003030101060003" pitchFamily="34" charset="0"/>
                <a:cs typeface="Helvetica 75"/>
              </a:rPr>
              <a:t>UTILITIES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1190558" y="5307706"/>
            <a:ext cx="1802128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solidFill>
                  <a:schemeClr val="bg1">
                    <a:lumMod val="50000"/>
                  </a:schemeClr>
                </a:solidFill>
                <a:latin typeface="Raleway" panose="020B0003030101060003" pitchFamily="34" charset="0"/>
                <a:cs typeface="Helvetica 75"/>
              </a:rPr>
              <a:t>RURAL ELECTRIC COOPERATIVES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9350021" y="2629105"/>
            <a:ext cx="1839477" cy="502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33" b="1" dirty="0">
                <a:solidFill>
                  <a:srgbClr val="C00000"/>
                </a:solidFill>
                <a:latin typeface="Raleway" panose="020B0003030101060003" pitchFamily="34" charset="0"/>
                <a:cs typeface="Helvetica 75"/>
              </a:rPr>
              <a:t>INVESTOR-OWNED</a:t>
            </a:r>
          </a:p>
          <a:p>
            <a:pPr algn="ctr"/>
            <a:r>
              <a:rPr lang="en-US" sz="1333" b="1" dirty="0">
                <a:solidFill>
                  <a:srgbClr val="C00000"/>
                </a:solidFill>
                <a:latin typeface="Raleway" panose="020B0003030101060003" pitchFamily="34" charset="0"/>
                <a:cs typeface="Helvetica 75"/>
              </a:rPr>
              <a:t>UTILITIES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9012545" y="5908715"/>
            <a:ext cx="1097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rgbClr val="3C6398"/>
                </a:solidFill>
                <a:latin typeface="Raleway" panose="020B0003030101060003" pitchFamily="34" charset="0"/>
                <a:cs typeface="Helvetica 75"/>
              </a:rPr>
              <a:t>POWER MARKETERS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D2F533D-2C2A-3E00-8B07-E6DB0B6A78CA}"/>
              </a:ext>
            </a:extLst>
          </p:cNvPr>
          <p:cNvSpPr/>
          <p:nvPr/>
        </p:nvSpPr>
        <p:spPr>
          <a:xfrm>
            <a:off x="0" y="-61012"/>
            <a:ext cx="12192000" cy="341669"/>
          </a:xfrm>
          <a:prstGeom prst="rect">
            <a:avLst/>
          </a:prstGeom>
          <a:gradFill flip="none" rotWithShape="1">
            <a:gsLst>
              <a:gs pos="0">
                <a:srgbClr val="C00000"/>
              </a:gs>
              <a:gs pos="100000">
                <a:srgbClr val="103775"/>
              </a:gs>
            </a:gsLst>
            <a:lin ang="1080000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F72D92-0B3E-D4FC-5A09-D826DF10CEB7}"/>
              </a:ext>
            </a:extLst>
          </p:cNvPr>
          <p:cNvSpPr txBox="1"/>
          <p:nvPr/>
        </p:nvSpPr>
        <p:spPr>
          <a:xfrm>
            <a:off x="-297" y="580493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Raleway" panose="020B0003030101060003" pitchFamily="34" charset="0"/>
                <a:cs typeface="Helvetica 75"/>
              </a:rPr>
              <a:t>THREE TYPES OF </a:t>
            </a:r>
            <a:r>
              <a:rPr lang="en-US" sz="4000" b="1" dirty="0">
                <a:solidFill>
                  <a:srgbClr val="C00000"/>
                </a:solidFill>
                <a:latin typeface="Raleway" panose="020B0003030101060003" pitchFamily="34" charset="0"/>
                <a:cs typeface="Helvetica 75"/>
              </a:rPr>
              <a:t>ELECTRIC UTILITIES</a:t>
            </a:r>
            <a:endParaRPr lang="en-US" sz="4000" b="1" dirty="0">
              <a:solidFill>
                <a:srgbClr val="C00000"/>
              </a:solidFill>
              <a:latin typeface="Raleway" panose="020B0003030101060003" pitchFamily="34" charset="0"/>
            </a:endParaRPr>
          </a:p>
        </p:txBody>
      </p:sp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98F8995E-B88E-2017-3DD0-DE5DC3F519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03101" y="4173710"/>
            <a:ext cx="1097280" cy="1097280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1674D8E2-7E9F-66FB-48D5-149FF52786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51408" y="1463961"/>
            <a:ext cx="1097280" cy="1097280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846C769D-BA86-6C30-77EA-07957F40F6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4103" y="1662261"/>
            <a:ext cx="1097280" cy="1097280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7594B0F1-D71D-43CE-3248-A562FC2531F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2545" y="4759066"/>
            <a:ext cx="1097280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103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B92C9-CD39-4E4A-BFE1-8F391D84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F184B"/>
                </a:solidFill>
                <a:latin typeface="Raleway" panose="020B0003030101060003" pitchFamily="34" charset="0"/>
              </a:rPr>
              <a:t>APPA and MEAG Power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8F80B-B244-45ED-AA95-31944483C6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194176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>
                <a:solidFill>
                  <a:srgbClr val="C00000"/>
                </a:solidFill>
                <a:effectLst/>
                <a:latin typeface="Railway"/>
                <a:ea typeface="Calibri" panose="020F0502020204030204" pitchFamily="34" charset="0"/>
              </a:rPr>
              <a:t>APPA Board of Directors Region 5: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Calibri" panose="020F0502020204030204" pitchFamily="34" charset="0"/>
              </a:rPr>
              <a:t>Delaware, Florida, Georgia, Maryland, North Carolina, South Carolina, Virginia, West Virginia</a:t>
            </a:r>
            <a:endParaRPr lang="en-US" b="1" i="1" dirty="0">
              <a:solidFill>
                <a:schemeClr val="accent1">
                  <a:lumMod val="50000"/>
                </a:schemeClr>
              </a:solidFill>
              <a:effectLst/>
              <a:latin typeface="Railway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dirty="0">
              <a:solidFill>
                <a:schemeClr val="accent1">
                  <a:lumMod val="50000"/>
                </a:schemeClr>
              </a:solidFill>
              <a:effectLst/>
              <a:latin typeface="Railway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solidFill>
                  <a:srgbClr val="C00000"/>
                </a:solidFill>
                <a:latin typeface="Railway"/>
                <a:ea typeface="Calibri" panose="020F0502020204030204" pitchFamily="34" charset="0"/>
              </a:rPr>
              <a:t>Region 5 Board Member from Georgia: 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Calibri" panose="020F0502020204030204" pitchFamily="34" charset="0"/>
              </a:rPr>
              <a:t>Jim Fuller, CEO, MEAG Power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endParaRPr lang="en-US" b="1" i="1" dirty="0">
              <a:solidFill>
                <a:srgbClr val="C00000"/>
              </a:solidFill>
              <a:effectLst/>
              <a:latin typeface="Railway"/>
              <a:ea typeface="Calibri" panose="020F0502020204030204" pitchFamily="34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i="1" dirty="0">
                <a:solidFill>
                  <a:srgbClr val="C00000"/>
                </a:solidFill>
                <a:effectLst/>
                <a:latin typeface="Railway"/>
                <a:ea typeface="Calibri" panose="020F0502020204030204" pitchFamily="34" charset="0"/>
              </a:rPr>
              <a:t>	Other Region 5</a:t>
            </a:r>
            <a:r>
              <a:rPr lang="en-US" i="1" dirty="0">
                <a:solidFill>
                  <a:srgbClr val="C00000"/>
                </a:solidFill>
                <a:latin typeface="Railway"/>
                <a:ea typeface="Calibri" panose="020F0502020204030204" pitchFamily="34" charset="0"/>
              </a:rPr>
              <a:t> </a:t>
            </a:r>
            <a:r>
              <a:rPr lang="en-US" i="1" dirty="0">
                <a:solidFill>
                  <a:srgbClr val="C00000"/>
                </a:solidFill>
                <a:effectLst/>
                <a:latin typeface="Railway"/>
                <a:ea typeface="Calibri" panose="020F0502020204030204" pitchFamily="34" charset="0"/>
              </a:rPr>
              <a:t>Board members include: </a:t>
            </a:r>
            <a:r>
              <a:rPr lang="en-US" b="1" dirty="0">
                <a:solidFill>
                  <a:srgbClr val="C00000"/>
                </a:solidFill>
                <a:effectLst/>
                <a:latin typeface="Railway"/>
                <a:ea typeface="Calibri" panose="020F0502020204030204" pitchFamily="34" charset="0"/>
              </a:rPr>
              <a:t> 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Calibri" panose="020F0502020204030204" pitchFamily="34" charset="0"/>
              </a:rPr>
              <a:t>Chair, Tony Cannon, 	Greenville Utilities Commission, North Carolina; Jason Grey, 	Danville Utilities Department, Virginia; Roy Jones, </a:t>
            </a:r>
            <a:r>
              <a:rPr lang="en-US" i="1" dirty="0" err="1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Calibri" panose="020F0502020204030204" pitchFamily="34" charset="0"/>
              </a:rPr>
              <a:t>ElectriCities</a:t>
            </a:r>
            <a:r>
              <a:rPr lang="en-US" i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Calibri" panose="020F0502020204030204" pitchFamily="34" charset="0"/>
              </a:rPr>
              <a:t> of 	North Carolina, Inc.; Joel Ledbetter, Easley Combined Utilities, 	South Carolina; </a:t>
            </a:r>
            <a:r>
              <a:rPr lang="es-ES" i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Calibri" panose="020F0502020204030204" pitchFamily="34" charset="0"/>
              </a:rPr>
              <a:t>Lynne Tejeda, </a:t>
            </a:r>
            <a:r>
              <a:rPr lang="es-ES" i="1" dirty="0" err="1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Calibri" panose="020F0502020204030204" pitchFamily="34" charset="0"/>
              </a:rPr>
              <a:t>Keys</a:t>
            </a:r>
            <a:r>
              <a:rPr lang="es-ES" i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Calibri" panose="020F0502020204030204" pitchFamily="34" charset="0"/>
              </a:rPr>
              <a:t> Energy Services, Florida</a:t>
            </a:r>
            <a:endParaRPr lang="en-US" i="1" dirty="0">
              <a:solidFill>
                <a:schemeClr val="accent1">
                  <a:lumMod val="50000"/>
                </a:schemeClr>
              </a:solidFill>
              <a:effectLst/>
              <a:latin typeface="Railway"/>
              <a:ea typeface="Calibri" panose="020F0502020204030204" pitchFamily="34" charset="0"/>
            </a:endParaRPr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b="1" dirty="0">
              <a:solidFill>
                <a:srgbClr val="002060"/>
              </a:solidFill>
              <a:effectLst/>
              <a:latin typeface="Railway"/>
              <a:ea typeface="Calibri" panose="020F0502020204030204" pitchFamily="34" charset="0"/>
            </a:endParaRPr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br>
              <a:rPr lang="en-US" sz="2800" b="1" dirty="0">
                <a:solidFill>
                  <a:srgbClr val="C00000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</a:rPr>
            </a:br>
            <a:br>
              <a:rPr lang="en-US" sz="2800" b="1" dirty="0">
                <a:solidFill>
                  <a:srgbClr val="C00000"/>
                </a:solidFill>
                <a:effectLst/>
                <a:latin typeface="Raleway" panose="020B0503030101060003" pitchFamily="34" charset="0"/>
                <a:ea typeface="Calibri" panose="020F0502020204030204" pitchFamily="34" charset="0"/>
              </a:rPr>
            </a:br>
            <a:endParaRPr lang="en-US" sz="1800" b="1" dirty="0">
              <a:solidFill>
                <a:srgbClr val="002060"/>
              </a:solidFill>
              <a:effectLst/>
              <a:latin typeface="Raleway" panose="020B0503030101060003" pitchFamily="34" charset="0"/>
              <a:ea typeface="Calibri" panose="020F0502020204030204" pitchFamily="34" charset="0"/>
            </a:endParaRPr>
          </a:p>
          <a:p>
            <a:pPr marL="0" indent="0">
              <a:buNone/>
            </a:pP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892862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B92C9-CD39-4E4A-BFE1-8F391D84EE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F184B"/>
                </a:solidFill>
                <a:latin typeface="Raleway" panose="020B0003030101060003" pitchFamily="34" charset="0"/>
              </a:rPr>
              <a:t>APPA and MEAG Power (Cont.)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38F80B-B244-45ED-AA95-31944483C6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b="1" dirty="0" err="1">
                <a:solidFill>
                  <a:srgbClr val="C00000"/>
                </a:solidFill>
                <a:effectLst/>
                <a:latin typeface="Railway"/>
                <a:ea typeface="Calibri" panose="020F0502020204030204" pitchFamily="34" charset="0"/>
              </a:rPr>
              <a:t>PowerPAC</a:t>
            </a:r>
            <a:r>
              <a:rPr lang="en-US" sz="2200" b="1" dirty="0">
                <a:solidFill>
                  <a:srgbClr val="C00000"/>
                </a:solidFill>
                <a:effectLst/>
                <a:latin typeface="Railway"/>
                <a:ea typeface="Calibri" panose="020F0502020204030204" pitchFamily="34" charset="0"/>
              </a:rPr>
              <a:t> Board of Directors, Region 5 </a:t>
            </a:r>
            <a:r>
              <a:rPr lang="en-US" sz="2200" b="1" dirty="0">
                <a:solidFill>
                  <a:srgbClr val="C00000"/>
                </a:solidFill>
                <a:effectLst/>
                <a:latin typeface="Railway"/>
                <a:ea typeface="Times New Roman" panose="02020603050405020304" pitchFamily="18" charset="0"/>
                <a:cs typeface="Times New Roman" panose="02020603050405020304" pitchFamily="18" charset="0"/>
              </a:rPr>
              <a:t>(Delaware, Florida, Georgia, Maryland, N. Carolina, S. Carolina, Virginia, W. Virginia, Puerto Rico, and the U.S. Virgin Islands):</a:t>
            </a:r>
            <a:endParaRPr lang="en-US" sz="2200" dirty="0">
              <a:solidFill>
                <a:srgbClr val="C00000"/>
              </a:solidFill>
              <a:effectLst/>
              <a:latin typeface="Railway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Calibri" panose="020F0502020204030204" pitchFamily="34" charset="0"/>
              </a:rPr>
              <a:t>Paul Warfel, Director, Government &amp; Corporate Affairs, MEAG Power</a:t>
            </a:r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200" b="1" dirty="0">
              <a:effectLst/>
              <a:latin typeface="Railway"/>
              <a:ea typeface="Calibri" panose="020F0502020204030204" pitchFamily="34" charset="0"/>
            </a:endParaRPr>
          </a:p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b="1" dirty="0">
                <a:solidFill>
                  <a:srgbClr val="C00000"/>
                </a:solidFill>
                <a:effectLst/>
                <a:latin typeface="Railway"/>
                <a:ea typeface="Calibri" panose="020F0502020204030204" pitchFamily="34" charset="0"/>
              </a:rPr>
              <a:t>Reliable Public Power Provider (RP3): </a:t>
            </a:r>
          </a:p>
          <a:p>
            <a:pPr marL="0" marR="0" lvl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fr-FR" sz="2200" b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Times New Roman" panose="02020603050405020304" pitchFamily="18" charset="0"/>
              </a:rPr>
              <a:t>Marietta Power and Water; Albany Utilities; City of </a:t>
            </a:r>
            <a:r>
              <a:rPr lang="fr-FR" sz="2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Times New Roman" panose="02020603050405020304" pitchFamily="18" charset="0"/>
              </a:rPr>
              <a:t>Cartersville</a:t>
            </a:r>
            <a:r>
              <a:rPr lang="fr-FR" sz="2200" b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Times New Roman" panose="02020603050405020304" pitchFamily="18" charset="0"/>
              </a:rPr>
              <a:t>; </a:t>
            </a:r>
            <a:r>
              <a:rPr lang="fr-FR" sz="2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Times New Roman" panose="02020603050405020304" pitchFamily="18" charset="0"/>
              </a:rPr>
              <a:t>Newnan</a:t>
            </a:r>
            <a:r>
              <a:rPr lang="fr-FR" sz="2200" b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Times New Roman" panose="02020603050405020304" pitchFamily="18" charset="0"/>
              </a:rPr>
              <a:t> Utilities; City of Calhoun Electric </a:t>
            </a:r>
            <a:r>
              <a:rPr lang="fr-FR" sz="2200" b="1" dirty="0" err="1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Times New Roman" panose="02020603050405020304" pitchFamily="18" charset="0"/>
              </a:rPr>
              <a:t>Department</a:t>
            </a:r>
            <a:r>
              <a:rPr lang="fr-FR" sz="2200" b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Times New Roman" panose="02020603050405020304" pitchFamily="18" charset="0"/>
              </a:rPr>
              <a:t>; Fort Valley Utility Commission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/>
              <a:latin typeface="Railway"/>
              <a:ea typeface="Calibri" panose="020F0502020204030204" pitchFamily="34" charset="0"/>
            </a:endParaRPr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200" b="1" dirty="0">
              <a:solidFill>
                <a:schemeClr val="tx2"/>
              </a:solidFill>
              <a:latin typeface="Railway"/>
              <a:ea typeface="Calibri" panose="020F0502020204030204" pitchFamily="34" charset="0"/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 dirty="0">
                <a:solidFill>
                  <a:srgbClr val="C00000"/>
                </a:solidFill>
                <a:latin typeface="Railway"/>
                <a:ea typeface="Calibri" panose="020F0502020204030204" pitchFamily="34" charset="0"/>
              </a:rPr>
              <a:t>Smart Energy Provider (SEP) Program:</a:t>
            </a:r>
            <a:r>
              <a:rPr lang="en-US" sz="2200" b="1" dirty="0">
                <a:solidFill>
                  <a:schemeClr val="tx2"/>
                </a:solidFill>
                <a:latin typeface="Railway"/>
                <a:ea typeface="Calibri" panose="020F0502020204030204" pitchFamily="34" charset="0"/>
              </a:rPr>
              <a:t>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Times New Roman" panose="02020603050405020304" pitchFamily="18" charset="0"/>
              </a:rPr>
              <a:t>Albany Utilities; Crisp County Power Commission</a:t>
            </a:r>
            <a:endParaRPr lang="en-US" sz="2200" b="1" dirty="0">
              <a:solidFill>
                <a:schemeClr val="accent1">
                  <a:lumMod val="50000"/>
                </a:schemeClr>
              </a:solidFill>
              <a:effectLst/>
              <a:latin typeface="Railway"/>
              <a:ea typeface="Calibri" panose="020F0502020204030204" pitchFamily="34" charset="0"/>
            </a:endParaRPr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endParaRPr lang="en-US" sz="2200" dirty="0">
              <a:solidFill>
                <a:schemeClr val="tx2"/>
              </a:solidFill>
              <a:effectLst/>
              <a:latin typeface="Railway"/>
              <a:ea typeface="Calibri" panose="020F0502020204030204" pitchFamily="34" charset="0"/>
            </a:endParaRPr>
          </a:p>
          <a:p>
            <a:pPr marL="0" marR="0" indent="0">
              <a:lnSpc>
                <a:spcPct val="10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en-US" sz="2200" b="1" dirty="0">
                <a:solidFill>
                  <a:srgbClr val="C00000"/>
                </a:solidFill>
                <a:effectLst/>
                <a:latin typeface="Railway"/>
                <a:ea typeface="Calibri" panose="020F0502020204030204" pitchFamily="34" charset="0"/>
              </a:rPr>
              <a:t>APPA Advisory Committee Member from G</a:t>
            </a:r>
            <a:r>
              <a:rPr lang="en-US" sz="2200" b="1" dirty="0">
                <a:solidFill>
                  <a:srgbClr val="C00000"/>
                </a:solidFill>
                <a:latin typeface="Railway"/>
                <a:ea typeface="Calibri" panose="020F0502020204030204" pitchFamily="34" charset="0"/>
              </a:rPr>
              <a:t>eorgia</a:t>
            </a:r>
            <a:r>
              <a:rPr lang="en-US" sz="2200" b="1" dirty="0">
                <a:solidFill>
                  <a:srgbClr val="C00000"/>
                </a:solidFill>
                <a:effectLst/>
                <a:latin typeface="Railway"/>
                <a:ea typeface="Calibri" panose="020F0502020204030204" pitchFamily="34" charset="0"/>
              </a:rPr>
              <a:t>: </a:t>
            </a:r>
            <a:r>
              <a:rPr lang="en-US" sz="2200" b="1" dirty="0">
                <a:solidFill>
                  <a:schemeClr val="accent1">
                    <a:lumMod val="50000"/>
                  </a:schemeClr>
                </a:solidFill>
                <a:effectLst/>
                <a:latin typeface="Railway"/>
                <a:ea typeface="Calibri" panose="020F0502020204030204" pitchFamily="34" charset="0"/>
              </a:rPr>
              <a:t>Walter West, Interim CEO, Electric Cities of Georgia, Atlanta, GA</a:t>
            </a:r>
          </a:p>
          <a:p>
            <a:pPr marL="0" indent="0">
              <a:buNone/>
            </a:pPr>
            <a:endParaRPr lang="en-US" dirty="0">
              <a:latin typeface="Railway"/>
            </a:endParaRPr>
          </a:p>
        </p:txBody>
      </p:sp>
    </p:spTree>
    <p:extLst>
      <p:ext uri="{BB962C8B-B14F-4D97-AF65-F5344CB8AC3E}">
        <p14:creationId xmlns:p14="http://schemas.microsoft.com/office/powerpoint/2010/main" val="34969203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FE59-5171-5D4A-8204-E396963B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683394"/>
            <a:ext cx="10264034" cy="1106905"/>
          </a:xfrm>
        </p:spPr>
        <p:txBody>
          <a:bodyPr lIns="0" tIns="0" rIns="0" bIns="0">
            <a:normAutofit fontScale="90000"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Raleway" panose="020B0003030101060003" pitchFamily="34" charset="0"/>
              </a:rPr>
              <a:t>REMINDER: </a:t>
            </a:r>
            <a:br>
              <a:rPr lang="en-US" b="1" dirty="0">
                <a:solidFill>
                  <a:srgbClr val="0F184B"/>
                </a:solidFill>
                <a:latin typeface="Raleway" panose="020B0003030101060003" pitchFamily="34" charset="0"/>
              </a:rPr>
            </a:br>
            <a:r>
              <a:rPr lang="en-US" b="1" dirty="0">
                <a:solidFill>
                  <a:srgbClr val="0F184B"/>
                </a:solidFill>
                <a:latin typeface="Raleway" panose="020B0003030101060003" pitchFamily="34" charset="0"/>
              </a:rPr>
              <a:t>New Residential Customer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466A7-3012-EF4B-9276-10F60F35B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82" y="1989893"/>
            <a:ext cx="4386338" cy="4173789"/>
          </a:xfrm>
        </p:spPr>
        <p:txBody>
          <a:bodyPr>
            <a:noAutofit/>
          </a:bodyPr>
          <a:lstStyle/>
          <a:p>
            <a:pPr marL="0" indent="0">
              <a:lnSpc>
                <a:spcPts val="260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Historic Residential </a:t>
            </a:r>
            <a:b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Customer Relationship</a:t>
            </a:r>
          </a:p>
          <a:p>
            <a:pPr>
              <a:lnSpc>
                <a:spcPts val="2600"/>
              </a:lnSpc>
              <a:buClr>
                <a:srgbClr val="C00000"/>
              </a:buClr>
              <a:buSzPct val="150000"/>
            </a:pPr>
            <a:r>
              <a:rPr lang="en-US" dirty="0"/>
              <a:t>Transactional </a:t>
            </a:r>
            <a:br>
              <a:rPr lang="en-US" dirty="0"/>
            </a:br>
            <a:r>
              <a:rPr lang="en-US" dirty="0"/>
              <a:t>(paying for one-way service)</a:t>
            </a:r>
          </a:p>
          <a:p>
            <a:pPr>
              <a:lnSpc>
                <a:spcPts val="2600"/>
              </a:lnSpc>
              <a:buClr>
                <a:srgbClr val="C00000"/>
              </a:buClr>
              <a:buSzPct val="150000"/>
            </a:pPr>
            <a:r>
              <a:rPr lang="en-US" dirty="0"/>
              <a:t>Affordable</a:t>
            </a:r>
          </a:p>
          <a:p>
            <a:pPr>
              <a:lnSpc>
                <a:spcPts val="2600"/>
              </a:lnSpc>
              <a:buClr>
                <a:srgbClr val="C00000"/>
              </a:buClr>
              <a:buSzPct val="150000"/>
            </a:pPr>
            <a:r>
              <a:rPr lang="en-US" dirty="0"/>
              <a:t>Reliable</a:t>
            </a:r>
          </a:p>
          <a:p>
            <a:pPr>
              <a:lnSpc>
                <a:spcPts val="2600"/>
              </a:lnSpc>
              <a:buClr>
                <a:srgbClr val="C00000"/>
              </a:buClr>
              <a:buSzPct val="150000"/>
            </a:pPr>
            <a:r>
              <a:rPr lang="en-US" dirty="0"/>
              <a:t>Excellent Customer Service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C19E-6369-6F4F-9490-30B3C69D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81" y="6363277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t>@PublicPowerOrg #PublicPower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185DC-FAB0-0142-93D8-84629DF0C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300" y="6356350"/>
            <a:ext cx="36283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5B6BF-3717-F740-9AD9-78D08E5AC6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72AB7E-D62A-8A33-3841-92E99629432D}"/>
              </a:ext>
            </a:extLst>
          </p:cNvPr>
          <p:cNvSpPr txBox="1">
            <a:spLocks/>
          </p:cNvSpPr>
          <p:nvPr/>
        </p:nvSpPr>
        <p:spPr>
          <a:xfrm>
            <a:off x="6351073" y="1989893"/>
            <a:ext cx="3906504" cy="41737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600"/>
              </a:lnSpc>
              <a:buNone/>
            </a:pP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New Residential </a:t>
            </a:r>
            <a:b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</a:br>
            <a:r>
              <a:rPr lang="en-US" b="1" dirty="0">
                <a:solidFill>
                  <a:srgbClr val="002060"/>
                </a:solidFill>
                <a:latin typeface="Raleway" panose="020B0003030101060003" pitchFamily="34" charset="0"/>
              </a:rPr>
              <a:t>Customer Relationship</a:t>
            </a:r>
          </a:p>
          <a:p>
            <a:pPr>
              <a:lnSpc>
                <a:spcPts val="2600"/>
              </a:lnSpc>
              <a:buClr>
                <a:srgbClr val="C00000"/>
              </a:buClr>
              <a:buSzPct val="150000"/>
            </a:pPr>
            <a:r>
              <a:rPr lang="en-US" dirty="0"/>
              <a:t>Wide range from transactional to full service – and everything in-between</a:t>
            </a:r>
          </a:p>
          <a:p>
            <a:pPr>
              <a:lnSpc>
                <a:spcPts val="2600"/>
              </a:lnSpc>
              <a:buClr>
                <a:srgbClr val="C00000"/>
              </a:buClr>
              <a:buSzPct val="150000"/>
            </a:pPr>
            <a:r>
              <a:rPr lang="en-US" dirty="0"/>
              <a:t>Complexity and granularity to meet expectations can be challenging</a:t>
            </a:r>
          </a:p>
        </p:txBody>
      </p:sp>
    </p:spTree>
    <p:extLst>
      <p:ext uri="{BB962C8B-B14F-4D97-AF65-F5344CB8AC3E}">
        <p14:creationId xmlns:p14="http://schemas.microsoft.com/office/powerpoint/2010/main" val="7814856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6DAD-DA1E-4725-9247-13B1FDD4B0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latin typeface="Raleway" panose="020B0003030101060003" pitchFamily="34" charset="0"/>
              </a:rPr>
              <a:t>Challenges to </a:t>
            </a:r>
            <a:r>
              <a:rPr lang="en-US" b="1" dirty="0">
                <a:solidFill>
                  <a:srgbClr val="0F184B"/>
                </a:solidFill>
                <a:latin typeface="Raleway" panose="020B0003030101060003" pitchFamily="34" charset="0"/>
              </a:rPr>
              <a:t>Meeting Customer Expectations</a:t>
            </a:r>
            <a:endParaRPr lang="en-US" dirty="0">
              <a:solidFill>
                <a:schemeClr val="tx2"/>
              </a:solidFill>
              <a:latin typeface="Raleway" panose="020B0503030101060003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A8E32F-36FE-476B-A7EE-7108CE10FA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350" y="2007208"/>
            <a:ext cx="10630531" cy="4004132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b="1" dirty="0">
              <a:solidFill>
                <a:schemeClr val="accent2"/>
              </a:solidFill>
              <a:latin typeface="Raleway" panose="020B0503030101060003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Raleway" panose="020B0503030101060003" pitchFamily="34" charset="0"/>
              </a:rPr>
              <a:t>Addressing </a:t>
            </a:r>
            <a:r>
              <a:rPr lang="en-US" dirty="0">
                <a:solidFill>
                  <a:srgbClr val="C00000"/>
                </a:solidFill>
                <a:latin typeface="Raleway" panose="020B0503030101060003" pitchFamily="34" charset="0"/>
              </a:rPr>
              <a:t>climate change concerns and related regulatory complexity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Managing weather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and other hazards (um, a global pandemic being one)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Raleway" panose="020B0503030101060003" pitchFamily="34" charset="0"/>
              </a:rPr>
              <a:t>Understanding digitalization versus cybersecurity </a:t>
            </a:r>
            <a:r>
              <a:rPr lang="en-US" dirty="0">
                <a:solidFill>
                  <a:srgbClr val="C00000"/>
                </a:solidFill>
                <a:latin typeface="Raleway" panose="020B0503030101060003" pitchFamily="34" charset="0"/>
              </a:rPr>
              <a:t>– a classic yin and yang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Balancing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changing political winds</a:t>
            </a:r>
            <a:endParaRPr lang="en-US" b="1" dirty="0">
              <a:solidFill>
                <a:schemeClr val="accent1">
                  <a:lumMod val="50000"/>
                </a:schemeClr>
              </a:solidFill>
              <a:latin typeface="Raleway" panose="020B0503030101060003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Raleway" panose="020B0503030101060003" pitchFamily="34" charset="0"/>
              </a:rPr>
              <a:t>Workforce</a:t>
            </a:r>
            <a:r>
              <a:rPr lang="en-US" dirty="0">
                <a:solidFill>
                  <a:srgbClr val="C00000"/>
                </a:solidFill>
                <a:latin typeface="Raleway" panose="020B0503030101060003" pitchFamily="34" charset="0"/>
              </a:rPr>
              <a:t> availability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Supply chain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…and interdependencies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00000"/>
                </a:solidFill>
                <a:latin typeface="Raleway" panose="020B0503030101060003" pitchFamily="34" charset="0"/>
              </a:rPr>
              <a:t>Acknowledging </a:t>
            </a:r>
            <a:r>
              <a:rPr lang="en-US" dirty="0">
                <a:solidFill>
                  <a:srgbClr val="C00000"/>
                </a:solidFill>
                <a:latin typeface="Raleway" panose="020B0503030101060003" pitchFamily="34" charset="0"/>
              </a:rPr>
              <a:t>need for ongoing education given the lack of understanding of electricity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Recognizing 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Raleway" panose="020B0503030101060003" pitchFamily="34" charset="0"/>
              </a:rPr>
              <a:t>blindsides</a:t>
            </a:r>
          </a:p>
        </p:txBody>
      </p:sp>
    </p:spTree>
    <p:extLst>
      <p:ext uri="{BB962C8B-B14F-4D97-AF65-F5344CB8AC3E}">
        <p14:creationId xmlns:p14="http://schemas.microsoft.com/office/powerpoint/2010/main" val="8020643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D6FE59-5171-5D4A-8204-E396963B6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81" y="683394"/>
            <a:ext cx="10264034" cy="1106905"/>
          </a:xfrm>
        </p:spPr>
        <p:txBody>
          <a:bodyPr lIns="0" tIns="0" rIns="0" bIns="0"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  <a:latin typeface="Raleway" panose="020B0003030101060003" pitchFamily="34" charset="0"/>
              </a:rPr>
              <a:t>New (or at Least Heightened) </a:t>
            </a:r>
            <a:br>
              <a:rPr lang="en-US" b="1" dirty="0">
                <a:solidFill>
                  <a:srgbClr val="C00000"/>
                </a:solidFill>
                <a:latin typeface="Raleway" panose="020B0003030101060003" pitchFamily="34" charset="0"/>
              </a:rPr>
            </a:br>
            <a:r>
              <a:rPr lang="en-US" b="1" dirty="0">
                <a:solidFill>
                  <a:srgbClr val="0F184B"/>
                </a:solidFill>
                <a:latin typeface="Raleway" panose="020B0003030101060003" pitchFamily="34" charset="0"/>
              </a:rPr>
              <a:t>Barriers to Meeting Those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5466A7-3012-EF4B-9276-10F60F35B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282" y="4330678"/>
            <a:ext cx="2394576" cy="927524"/>
          </a:xfrm>
        </p:spPr>
        <p:txBody>
          <a:bodyPr/>
          <a:lstStyle/>
          <a:p>
            <a:pPr marL="0" indent="0" algn="ctr">
              <a:lnSpc>
                <a:spcPts val="2600"/>
              </a:lnSpc>
              <a:buClr>
                <a:srgbClr val="C00000"/>
              </a:buClr>
              <a:buSzPct val="150000"/>
              <a:buNone/>
            </a:pPr>
            <a:r>
              <a:rPr lang="en-US" dirty="0"/>
              <a:t>Supply chain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C19E-6369-6F4F-9490-30B3C69D7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9281" y="6363277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t>@PublicPowerOrg #PublicPower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5C185DC-FAB0-0142-93D8-84629DF0C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96300" y="6356350"/>
            <a:ext cx="36283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B5B6BF-3717-F740-9AD9-78D08E5AC63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aleway Light" panose="020B0403030101060003" pitchFamily="34" charset="77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aleway Light" panose="020B0403030101060003" pitchFamily="34" charset="77"/>
              <a:ea typeface="+mn-ea"/>
              <a:cs typeface="+mn-cs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B9F124E-9C4E-C74B-A89A-053ED2D51571}"/>
              </a:ext>
            </a:extLst>
          </p:cNvPr>
          <p:cNvSpPr txBox="1">
            <a:spLocks/>
          </p:cNvSpPr>
          <p:nvPr/>
        </p:nvSpPr>
        <p:spPr>
          <a:xfrm>
            <a:off x="3565623" y="4330678"/>
            <a:ext cx="2394576" cy="9275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None/>
            </a:pPr>
            <a:r>
              <a:rPr lang="en-US" dirty="0"/>
              <a:t>Natural gas prices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F905B2-3545-D2B5-A31F-80FD9C0FE07A}"/>
              </a:ext>
            </a:extLst>
          </p:cNvPr>
          <p:cNvSpPr txBox="1">
            <a:spLocks/>
          </p:cNvSpPr>
          <p:nvPr/>
        </p:nvSpPr>
        <p:spPr>
          <a:xfrm>
            <a:off x="6501964" y="4330678"/>
            <a:ext cx="2394576" cy="9275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None/>
            </a:pPr>
            <a:r>
              <a:rPr lang="en-US" dirty="0"/>
              <a:t>Permitting/Siting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5C1E724-6A15-1CE0-2BBB-5CCFBEE00495}"/>
              </a:ext>
            </a:extLst>
          </p:cNvPr>
          <p:cNvSpPr txBox="1">
            <a:spLocks/>
          </p:cNvSpPr>
          <p:nvPr/>
        </p:nvSpPr>
        <p:spPr>
          <a:xfrm>
            <a:off x="9285904" y="4330678"/>
            <a:ext cx="2394576" cy="92752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Raleway" panose="020B0503030101060003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00"/>
              </a:lnSpc>
              <a:buClr>
                <a:srgbClr val="C00000"/>
              </a:buClr>
              <a:buSzPct val="150000"/>
              <a:buFont typeface="Arial" panose="020B0604020202020204" pitchFamily="34" charset="0"/>
              <a:buNone/>
            </a:pPr>
            <a:r>
              <a:rPr lang="en-US" dirty="0"/>
              <a:t>Inflation/Workforce	</a:t>
            </a: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753CF686-E452-E6A9-2CBE-E2E2D39F0F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6841" y="2622311"/>
            <a:ext cx="1554480" cy="15544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D608BD-BC6D-805E-3917-7944A0D7E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5952" y="2622311"/>
            <a:ext cx="1554480" cy="15544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56A0C7D-8839-4425-1F04-F4BDBB7669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012" y="2622311"/>
            <a:ext cx="1554480" cy="15544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7D2991E-BCF8-5BB2-3B82-EB1F8A3C84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330" y="2622311"/>
            <a:ext cx="1554480" cy="1554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5129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4190</TotalTime>
  <Words>1108</Words>
  <Application>Microsoft Office PowerPoint</Application>
  <PresentationFormat>Widescreen</PresentationFormat>
  <Paragraphs>161</Paragraphs>
  <Slides>16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29" baseType="lpstr">
      <vt:lpstr>Raleway</vt:lpstr>
      <vt:lpstr>Railway</vt:lpstr>
      <vt:lpstr>Calibri Light</vt:lpstr>
      <vt:lpstr>Wingdings</vt:lpstr>
      <vt:lpstr>Open Sans</vt:lpstr>
      <vt:lpstr>Calibri</vt:lpstr>
      <vt:lpstr>Open Sans Extrabold</vt:lpstr>
      <vt:lpstr>Raleway SemiBold</vt:lpstr>
      <vt:lpstr>Helvetica Neue</vt:lpstr>
      <vt:lpstr>Arial</vt:lpstr>
      <vt:lpstr>Raleway Light</vt:lpstr>
      <vt:lpstr>Office Theme</vt:lpstr>
      <vt:lpstr>1_Office Theme</vt:lpstr>
      <vt:lpstr>MEAG Power’s 2022 Mayors Summit </vt:lpstr>
      <vt:lpstr>PowerPoint Presentation</vt:lpstr>
      <vt:lpstr>PowerPoint Presentation</vt:lpstr>
      <vt:lpstr>PowerPoint Presentation</vt:lpstr>
      <vt:lpstr>APPA and MEAG Power</vt:lpstr>
      <vt:lpstr>APPA and MEAG Power (Cont.)</vt:lpstr>
      <vt:lpstr>REMINDER:  New Residential Customer Expectations</vt:lpstr>
      <vt:lpstr>Challenges to Meeting Customer Expectations</vt:lpstr>
      <vt:lpstr>New (or at Least Heightened)  Barriers to Meeting Those Expectations</vt:lpstr>
      <vt:lpstr>Opportunities to Unleash Public Power!  </vt:lpstr>
      <vt:lpstr>New Tools to Help Unleash Public Power</vt:lpstr>
      <vt:lpstr>More on IIJA Implementation</vt:lpstr>
      <vt:lpstr>APPA Support</vt:lpstr>
      <vt:lpstr>APPA Support (Cont.)</vt:lpstr>
      <vt:lpstr>APPA Support (Cont.)</vt:lpstr>
      <vt:lpstr>And remember to…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Public Power 101</dc:title>
  <dc:creator>Steven Medved</dc:creator>
  <cp:lastModifiedBy>Joy Ditto</cp:lastModifiedBy>
  <cp:revision>67</cp:revision>
  <dcterms:created xsi:type="dcterms:W3CDTF">2019-06-28T12:55:39Z</dcterms:created>
  <dcterms:modified xsi:type="dcterms:W3CDTF">2022-11-04T14:39:28Z</dcterms:modified>
</cp:coreProperties>
</file>