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24" r:id="rId3"/>
    <p:sldId id="297" r:id="rId4"/>
    <p:sldId id="354" r:id="rId5"/>
    <p:sldId id="325" r:id="rId6"/>
    <p:sldId id="334" r:id="rId7"/>
    <p:sldId id="314" r:id="rId8"/>
    <p:sldId id="357" r:id="rId9"/>
    <p:sldId id="338" r:id="rId10"/>
    <p:sldId id="337" r:id="rId11"/>
    <p:sldId id="340" r:id="rId12"/>
    <p:sldId id="292" r:id="rId13"/>
    <p:sldId id="339" r:id="rId14"/>
    <p:sldId id="353" r:id="rId15"/>
    <p:sldId id="342" r:id="rId16"/>
    <p:sldId id="351" r:id="rId17"/>
    <p:sldId id="352" r:id="rId18"/>
    <p:sldId id="341" r:id="rId19"/>
    <p:sldId id="328" r:id="rId20"/>
    <p:sldId id="335" r:id="rId21"/>
    <p:sldId id="336" r:id="rId22"/>
    <p:sldId id="349" r:id="rId23"/>
    <p:sldId id="329" r:id="rId24"/>
    <p:sldId id="318" r:id="rId25"/>
    <p:sldId id="32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 Taylor" initials="HT" lastIdx="1" clrIdx="0">
    <p:extLst>
      <p:ext uri="{19B8F6BF-5375-455C-9EA6-DF929625EA0E}">
        <p15:presenceInfo xmlns:p15="http://schemas.microsoft.com/office/powerpoint/2012/main" userId="Helen Tayl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5C5A"/>
    <a:srgbClr val="357FFF"/>
    <a:srgbClr val="4472C4"/>
    <a:srgbClr val="5694FE"/>
    <a:srgbClr val="133054"/>
    <a:srgbClr val="435264"/>
    <a:srgbClr val="FF7B7A"/>
    <a:srgbClr val="8CB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3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commentAuthors" Target="commentAuthor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notesMaster" Target="notesMasters/notesMaster1.xml" /><Relationship Id="rId30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62F8C-4A51-4565-91C6-BC1DE7EA2DE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28140-6A7D-4C62-846C-9BD94192B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6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28140-6A7D-4C62-846C-9BD94192BB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9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28140-6A7D-4C62-846C-9BD94192BB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6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28140-6A7D-4C62-846C-9BD94192BB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2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B544-366E-47B5-A6EC-084AB4F4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C11AA-5BF6-4CE0-B3E6-00D963FC8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D687-C834-4961-9143-C34D7A0F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0B385-64C9-46A4-8EAC-88670DCDD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15D8E-B711-4519-B568-7D7967A3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0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1CE9-B501-4038-92B2-2782B24F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F9624-4623-4ED2-91F1-50C93747A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7FC97-0813-42A7-B828-5BC69E19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A1FC9-1CE4-4B5A-8AC5-687CC9E92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87DFF-C164-4A9F-AAFE-1B5E36C21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14D29-7E05-4597-8279-46133B0B6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D96EC0-9F53-4812-8897-BC067F07C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2BEC5-E9D1-4853-95AB-548ADADD0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DC90B-015F-44E2-A219-A7405AA3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7DE11-7205-457E-861D-F1FD206B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56AB-308F-469B-B45B-F571E368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979CA-CE66-40FF-BC3F-0D53C543B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828CE-FE7E-459C-BF15-5355C522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0429-D93E-4863-BE60-80D9C2EF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345EA-585E-4CC7-9422-66710C70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6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1BDA6-32BD-4B55-9E07-9FD19A09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3BA10-7F04-407F-8403-EA5CB3704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9949C-94F4-4E85-9189-8E70BD15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78D7D-7CCF-4F02-BEA6-FD3333855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6A6E6-168A-44C8-9B01-D355DCD3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6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3E32-3D70-4181-A6BB-1AD88449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E0F7C-029A-4AF7-90FA-0B40DF973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DFB05-519A-47FD-9134-37549B6B2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00563-C70A-4083-B225-C1585EC8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F506-04AA-4CB1-ACF7-08C437C4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2202B-DE34-4A7D-9E96-A69610C4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1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E1AE-29C0-4843-BAC7-AF3158B5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B1398-B134-4398-A32D-26FECB457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65328-1F92-4FEA-A37E-25CB48A39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A0AA1-F4CB-4EF3-9990-F24C39BAE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EE3EC3-1E4A-4058-8DF5-5A93225A8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15B95-86C4-4A7F-9F67-DCE28E04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0F78B-357B-43D1-8856-9F8054F0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C999D1-E324-4897-B660-A03DD08D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EE08-6ADC-4F19-8C97-FCCC708A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D28D64-AD9A-40CE-8856-24CD738F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C2E1E-222D-437F-BE7A-0C10462F2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769D-651C-4B6B-86CF-1C9BA3D6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1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E3177-1731-4670-8363-D8D048CB7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E001F-7C44-4488-817C-707887AD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182DC-A7BC-4364-9662-9489D0F9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04B1D-2512-405B-A762-D6AB9A95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4062E-A3ED-4F60-904C-55468820B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E6C05-1316-479D-A2D7-90DC63BFB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9FCF7-5100-4BCF-BB66-E7283C15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82C52-3E77-4082-9CDD-E55693F5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51335-6918-43A9-9505-43F9CB09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6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97B9D-12FA-445E-B8C8-C27E3A63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D2ADD-1DF2-4520-8FB7-2E64F19F6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7291E-E384-4EE7-8416-09540E5D5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6AC1E-DA27-4174-82F9-94B5039E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A5B97-3D60-48A7-8CFC-E7CCF44A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0F314-B373-4B7C-BE35-33D87DDE4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C60B0-E528-4FA0-907F-1AA116BE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206D-CBF4-42E1-8AAC-FB3D5DC50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8812E-CDBA-4CE2-BC96-034EE0D61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FEE8-7B35-487F-ADBA-AA2FDCAB8FA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99BB-14FE-4DFB-B90D-8FF7FBA27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49C4C-F46C-40FD-A166-DEAF83412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5801B-F39A-4F10-B054-8BB09B6B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9.png" /><Relationship Id="rId4" Type="http://schemas.openxmlformats.org/officeDocument/2006/relationships/image" Target="../media/image18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1.jpeg" /><Relationship Id="rId4" Type="http://schemas.openxmlformats.org/officeDocument/2006/relationships/image" Target="../media/image20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png" /><Relationship Id="rId4" Type="http://schemas.openxmlformats.org/officeDocument/2006/relationships/image" Target="../media/image22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5.png" /><Relationship Id="rId5" Type="http://schemas.openxmlformats.org/officeDocument/2006/relationships/image" Target="../media/image24.jpeg" /><Relationship Id="rId4" Type="http://schemas.openxmlformats.org/officeDocument/2006/relationships/image" Target="../media/image13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9.jpeg" /><Relationship Id="rId4" Type="http://schemas.openxmlformats.org/officeDocument/2006/relationships/image" Target="../media/image28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5" Type="http://schemas.openxmlformats.org/officeDocument/2006/relationships/image" Target="../media/image30.jpeg" /><Relationship Id="rId4" Type="http://schemas.openxmlformats.org/officeDocument/2006/relationships/image" Target="../media/image13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3.png" /><Relationship Id="rId5" Type="http://schemas.openxmlformats.org/officeDocument/2006/relationships/image" Target="../media/image32.jpeg" /><Relationship Id="rId4" Type="http://schemas.openxmlformats.org/officeDocument/2006/relationships/image" Target="../media/image13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5.png" /><Relationship Id="rId4" Type="http://schemas.openxmlformats.org/officeDocument/2006/relationships/image" Target="../media/image34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6.jpeg" /><Relationship Id="rId4" Type="http://schemas.openxmlformats.org/officeDocument/2006/relationships/image" Target="../media/image6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 /><Relationship Id="rId3" Type="http://schemas.openxmlformats.org/officeDocument/2006/relationships/image" Target="../media/image5.png" /><Relationship Id="rId7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jpeg" /><Relationship Id="rId4" Type="http://schemas.openxmlformats.org/officeDocument/2006/relationships/image" Target="../media/image6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 /><Relationship Id="rId3" Type="http://schemas.openxmlformats.org/officeDocument/2006/relationships/image" Target="../media/image5.png" /><Relationship Id="rId7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7.jpeg" /><Relationship Id="rId4" Type="http://schemas.openxmlformats.org/officeDocument/2006/relationships/image" Target="../media/image16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flipV="1">
            <a:off x="-512336" y="-372141"/>
            <a:ext cx="12927491" cy="747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2-small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904179" y="-126875"/>
            <a:ext cx="13399236" cy="7582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1686592" y="2438400"/>
            <a:ext cx="8818816" cy="12933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40079">
              <a:defRPr sz="5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6000" b="1"/>
              <a:t>2022 Midterm</a:t>
            </a:r>
            <a:br>
              <a:rPr lang="en-US" sz="6000" b="1"/>
            </a:br>
            <a:r>
              <a:rPr lang="en-US" sz="6000" b="1"/>
              <a:t>Election Outlook</a:t>
            </a:r>
            <a:endParaRPr sz="6000" b="1"/>
          </a:p>
        </p:txBody>
      </p:sp>
      <p:sp>
        <p:nvSpPr>
          <p:cNvPr id="141" name="Shape 141"/>
          <p:cNvSpPr/>
          <p:nvPr/>
        </p:nvSpPr>
        <p:spPr>
          <a:xfrm>
            <a:off x="1315055" y="2182508"/>
            <a:ext cx="9561891" cy="1805173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44" name="Group 144"/>
          <p:cNvGrpSpPr/>
          <p:nvPr/>
        </p:nvGrpSpPr>
        <p:grpSpPr>
          <a:xfrm>
            <a:off x="3745870" y="4979211"/>
            <a:ext cx="4968408" cy="2189194"/>
            <a:chOff x="0" y="0"/>
            <a:chExt cx="4968406" cy="2189192"/>
          </a:xfrm>
        </p:grpSpPr>
        <p:pic>
          <p:nvPicPr>
            <p:cNvPr id="142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0960" y="0"/>
              <a:ext cx="2507447" cy="21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97231"/>
              <a:ext cx="2391717" cy="1330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Georgia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Toss-up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Raphael Warnock (D)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Beat Sen. Kelly Loeffler 51-49% in 2021 special election runoff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Nominee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Former NFL player Herschel Walker</a:t>
              </a:r>
              <a:endParaRPr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Won GOP primary with 68% of the vote</a:t>
              </a:r>
              <a:endParaRPr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Arial"/>
                <a:buChar char="•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</a:t>
              </a: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aseline performance:</a:t>
              </a:r>
              <a:endParaRPr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5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3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4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6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</a:endParaRPr>
            </a:p>
            <a:p>
              <a:pPr marL="882650" lvl="1" indent="-285750">
                <a:lnSpc>
                  <a:spcPct val="150000"/>
                </a:lnSpc>
                <a:buSzPct val="70000"/>
                <a:buFont typeface="Arial"/>
                <a:buChar char="•"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900">
                  <a:solidFill>
                    <a:srgbClr val="133054"/>
                  </a:solidFill>
                  <a:latin typeface="Century Gothic"/>
                </a:rPr>
                <a:t>Potential for December 6, 2022 runoff</a:t>
              </a: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Raphael Warnock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D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1464582" y="5901466"/>
            <a:ext cx="721327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over the last four election cycles (2014-2020)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A72122-B674-4540-A762-FC5A128F6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88"/>
          <a:stretch/>
        </p:blipFill>
        <p:spPr bwMode="auto">
          <a:xfrm>
            <a:off x="9322952" y="1988054"/>
            <a:ext cx="1834686" cy="18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5C4D0A-8DE3-39E3-48DB-48300A854F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49" t="27276" r="39160" b="41530"/>
          <a:stretch/>
        </p:blipFill>
        <p:spPr>
          <a:xfrm>
            <a:off x="9322952" y="3927500"/>
            <a:ext cx="1834686" cy="1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3314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Pennsylvania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Toss-up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Pat Toomey (R) not seeking re-election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Nominee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 panose="02070309020205020404" pitchFamily="49" charset="0"/>
                <a:buChar char="o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Celebrity surgeon Dr. Mehmet Oz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 panose="02070309020205020404" pitchFamily="49" charset="0"/>
                <a:buChar char="o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Won primary with 31%</a:t>
              </a: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Nominee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Lt. Gov. John Fetterman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Won primary with 59%</a:t>
              </a: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</a:t>
              </a: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5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1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4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7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Pat Toomey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R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4916468" y="5607778"/>
            <a:ext cx="3749552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over the last four election cycles (2014-2020)</a:t>
            </a:r>
          </a:p>
        </p:txBody>
      </p:sp>
      <p:pic>
        <p:nvPicPr>
          <p:cNvPr id="1030" name="Picture 6" descr="May be an image of 1 person, standing and suit">
            <a:extLst>
              <a:ext uri="{FF2B5EF4-FFF2-40B4-BE49-F238E27FC236}">
                <a16:creationId xmlns:a16="http://schemas.microsoft.com/office/drawing/2014/main" id="{71CD2D23-2A0E-1A8F-95B1-99F123AF4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6394" r="15891" b="26539"/>
          <a:stretch/>
        </p:blipFill>
        <p:spPr bwMode="auto">
          <a:xfrm>
            <a:off x="9317253" y="1897825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91B62988-2691-B222-E46D-A12EE599F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b="15423"/>
          <a:stretch/>
        </p:blipFill>
        <p:spPr>
          <a:xfrm>
            <a:off x="9317253" y="3938928"/>
            <a:ext cx="1828801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7680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Arizona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lang="en-US"/>
                <a:t>Tilt Democratic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Mark Kelly (D)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Beat Sen. Martha McSally 51-49% in 2020 special election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Nominee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Venture capitalist Blake Masters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Won GOP primary with 40%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</a:t>
              </a: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5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1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4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8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Mark Kelly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D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1452833" y="5593923"/>
            <a:ext cx="679755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over the last four election cycles (201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r>
              <a:rPr kumimoji="0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-20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20)</a:t>
            </a:r>
            <a:endParaRPr kumimoji="0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31A3-EBE8-4AB8-8B2D-2D4D4C94F7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b="9598"/>
          <a:stretch/>
        </p:blipFill>
        <p:spPr>
          <a:xfrm>
            <a:off x="9311368" y="1939595"/>
            <a:ext cx="18288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0510C8-915C-988B-536E-F2D6E9FFF0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" b="23749"/>
          <a:stretch/>
        </p:blipFill>
        <p:spPr>
          <a:xfrm>
            <a:off x="9311368" y="395762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9811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New Hampshire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Tilt Democratic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Maggie Hassan (D)</a:t>
              </a: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Beat Sen. Kelly Ayotte 48-48% in 2016 election</a:t>
              </a: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</a:t>
              </a:r>
              <a:r>
                <a:rPr lang="en-US">
                  <a:solidFill>
                    <a:srgbClr val="133054"/>
                  </a:solidFill>
                  <a:latin typeface="Century Gothic"/>
                  <a:sym typeface="Century Gothic"/>
                </a:rPr>
                <a:t>Nominee</a:t>
              </a:r>
              <a:endParaRPr lang="en-US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 panose="02070309020205020404" pitchFamily="49" charset="0"/>
                <a:buChar char="o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Brig. Gen. (ret) Don Bolduc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 panose="02070309020205020404" pitchFamily="49" charset="0"/>
                <a:buChar char="o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Won GOP primary 37-36% over Chuck Morse</a:t>
              </a: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</a:t>
              </a:r>
              <a:r>
                <a:rPr kumimoji="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50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4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7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Maggie Hassan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D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1047212" y="5533673"/>
            <a:ext cx="728616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over the last four election cycles (2014-2020)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34BDBA-9D4B-4614-B81F-FFA8B5EB1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9304372" y="197175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C06D1-16E8-607C-1938-30AA659F4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t="-7" r="9295" b="34772"/>
          <a:stretch/>
        </p:blipFill>
        <p:spPr bwMode="auto">
          <a:xfrm>
            <a:off x="9304372" y="397370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7331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Ohio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: </a:t>
              </a:r>
              <a:r>
                <a:rPr lang="en-US"/>
                <a:t>Lean Republican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Rob Portman (R) not seeking re-election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Nominee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 panose="02070309020205020404" pitchFamily="49" charset="0"/>
                <a:buChar char="o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Author J.D. Vance 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 panose="02070309020205020404" pitchFamily="49" charset="0"/>
                <a:buChar char="o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Won primary with 30%</a:t>
              </a: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Nominee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Rep. Tim Ryan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Won primary with </a:t>
              </a: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70%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</a:t>
              </a: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5</a:t>
              </a: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5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4</a:t>
              </a: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3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Rob Portman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R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4528542" y="5607778"/>
            <a:ext cx="413747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</a:t>
            </a:r>
            <a:r>
              <a:rPr lang="en-US" sz="1400" i="1">
                <a:latin typeface="Arial"/>
                <a:cs typeface="Arial"/>
                <a:sym typeface="Arial"/>
              </a:rPr>
              <a:t>party performance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over the last four election cycles (2014-2020)</a:t>
            </a:r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1CD2D23-2A0E-1A8F-95B1-99F123AF4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-982" r="47221" b="982"/>
          <a:stretch/>
        </p:blipFill>
        <p:spPr bwMode="auto">
          <a:xfrm>
            <a:off x="9317253" y="1897825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B62988-2691-B222-E46D-A12EE599F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0" t="4610" r="11744" b="12566"/>
          <a:stretch/>
        </p:blipFill>
        <p:spPr>
          <a:xfrm>
            <a:off x="9317253" y="3938928"/>
            <a:ext cx="1828801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8822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North Carolina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lang="en-US"/>
                <a:t>Tilt Republican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Richard Burr (R) not seeking re-election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Nominee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Rep. Ted Budd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Won primary with 59%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Nominee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Former state Supreme Court Chief Justice Cheri Beasley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Won primary with 81%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</a:t>
              </a: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5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1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4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8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Richard Burr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R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4020788" y="5837076"/>
            <a:ext cx="483613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</a:t>
            </a:r>
            <a:r>
              <a:rPr lang="en-US" sz="1400" i="1">
                <a:latin typeface="Arial"/>
                <a:cs typeface="Arial"/>
                <a:sym typeface="Arial"/>
              </a:rPr>
              <a:t>party performance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over the last four election cycles (2014-2020)</a:t>
            </a:r>
            <a:endParaRPr lang="en-US"/>
          </a:p>
        </p:txBody>
      </p:sp>
      <p:pic>
        <p:nvPicPr>
          <p:cNvPr id="4" name="Picture 3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78A6E994-2316-83A6-43DB-933505A09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22690"/>
          <a:stretch/>
        </p:blipFill>
        <p:spPr>
          <a:xfrm>
            <a:off x="9481573" y="1922957"/>
            <a:ext cx="1854386" cy="1854386"/>
          </a:xfrm>
          <a:prstGeom prst="rect">
            <a:avLst/>
          </a:prstGeom>
        </p:spPr>
      </p:pic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50221B4-2C43-E103-20A0-D9B81365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573" y="3986001"/>
            <a:ext cx="1854386" cy="18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0567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Colorado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Likely Democratic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Michael Bennet (D)</a:t>
              </a: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Beat Darryl Glenn 50-44% in 2016 election</a:t>
              </a: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</a:t>
              </a:r>
              <a:r>
                <a:rPr lang="en-US" sz="1900">
                  <a:solidFill>
                    <a:srgbClr val="133054"/>
                  </a:solidFill>
                  <a:latin typeface="Century Gothic"/>
                  <a:sym typeface="Century Gothic"/>
                </a:rPr>
                <a:t>Nominee</a:t>
              </a:r>
              <a:endParaRPr lang="en-US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Construction company CEO Joe O’Dea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Won primary with 55%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50%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46%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Michael Bennet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D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1047212" y="5810764"/>
            <a:ext cx="728616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over the last four election cycles (2014-2020)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34BDBA-9D4B-4614-B81F-FFA8B5EB1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9669" r="20682" b="40751"/>
          <a:stretch/>
        </p:blipFill>
        <p:spPr bwMode="auto">
          <a:xfrm>
            <a:off x="9304372" y="197175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F7CC5E9-B562-08E4-9ACA-41CAF99E9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7" t="4727" r="27247" b="45353"/>
          <a:stretch/>
        </p:blipFill>
        <p:spPr bwMode="auto">
          <a:xfrm>
            <a:off x="9304372" y="397370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2040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Washington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6293751" cy="4825007"/>
            <a:chOff x="-1" y="0"/>
            <a:chExt cx="6293749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Likely Democratic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5885682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Patty Murray (D)</a:t>
              </a: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Beat Chris Vance 59-41% in 2016 election</a:t>
              </a: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</a:t>
              </a:r>
              <a:r>
                <a:rPr lang="en-US" sz="1900">
                  <a:solidFill>
                    <a:srgbClr val="133054"/>
                  </a:solidFill>
                  <a:latin typeface="Century Gothic"/>
                  <a:sym typeface="Century Gothic"/>
                </a:rPr>
                <a:t>Nominee</a:t>
              </a:r>
              <a:endParaRPr lang="en-US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Triage nurse Tiffany Smiley</a:t>
              </a: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56%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43%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Patty Murray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D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1047212" y="5533673"/>
            <a:ext cx="728616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over the last four election cycles (2014-2020)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34BDBA-9D4B-4614-B81F-FFA8B5EB1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b="17603"/>
          <a:stretch/>
        </p:blipFill>
        <p:spPr bwMode="auto">
          <a:xfrm>
            <a:off x="9304372" y="197175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F7CC5E9-B562-08E4-9ACA-41CAF99E9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4" t="16529" r="7980" b="11419"/>
          <a:stretch/>
        </p:blipFill>
        <p:spPr bwMode="auto">
          <a:xfrm>
            <a:off x="9304372" y="397370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82237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Wisconsin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Tilt Republican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Ron Johnson (R)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Beat former Sen. Russ Feingold 50-47% in 2016 election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Nominee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Lt. Gov. Mandela Barnes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Won primary with 78%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</a:t>
              </a: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49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4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9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Ron Johnson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R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1196439" y="5593923"/>
            <a:ext cx="698467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over the last four election cycles (2014-2020)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ECD5C2-DF7A-4A90-8FE6-6CC225441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8"/>
          <a:stretch/>
        </p:blipFill>
        <p:spPr bwMode="auto">
          <a:xfrm>
            <a:off x="9313700" y="2021064"/>
            <a:ext cx="182646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3122BD6-D951-2269-8DA1-3ABCE65DA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3298" r="7212" b="28272"/>
          <a:stretch/>
        </p:blipFill>
        <p:spPr bwMode="auto">
          <a:xfrm>
            <a:off x="9313700" y="4023064"/>
            <a:ext cx="182646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1408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flipV="1">
            <a:off x="-512336" y="-372141"/>
            <a:ext cx="12927491" cy="747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2-small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904179" y="-126875"/>
            <a:ext cx="13399236" cy="7582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1686592" y="2438400"/>
            <a:ext cx="8818816" cy="12933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40079">
              <a:defRPr sz="5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7200" b="1"/>
              <a:t>Fight for the House</a:t>
            </a:r>
            <a:endParaRPr sz="7200" b="1"/>
          </a:p>
        </p:txBody>
      </p:sp>
      <p:sp>
        <p:nvSpPr>
          <p:cNvPr id="141" name="Shape 141"/>
          <p:cNvSpPr/>
          <p:nvPr/>
        </p:nvSpPr>
        <p:spPr>
          <a:xfrm>
            <a:off x="1315055" y="2182508"/>
            <a:ext cx="9561891" cy="1805173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44" name="Group 144"/>
          <p:cNvGrpSpPr/>
          <p:nvPr/>
        </p:nvGrpSpPr>
        <p:grpSpPr>
          <a:xfrm>
            <a:off x="3745870" y="4979211"/>
            <a:ext cx="4968408" cy="2189194"/>
            <a:chOff x="0" y="0"/>
            <a:chExt cx="4968406" cy="2189192"/>
          </a:xfrm>
        </p:grpSpPr>
        <p:pic>
          <p:nvPicPr>
            <p:cNvPr id="142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0960" y="0"/>
              <a:ext cx="2507447" cy="21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97231"/>
              <a:ext cx="2391717" cy="1330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9918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 flipH="1">
            <a:off x="-618129" y="-18682"/>
            <a:ext cx="12927491" cy="74746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" name="Group 156"/>
          <p:cNvGrpSpPr/>
          <p:nvPr/>
        </p:nvGrpSpPr>
        <p:grpSpPr>
          <a:xfrm>
            <a:off x="9795106" y="5918708"/>
            <a:ext cx="2314303" cy="1101385"/>
            <a:chOff x="0" y="0"/>
            <a:chExt cx="2314301" cy="1101384"/>
          </a:xfrm>
        </p:grpSpPr>
        <p:pic>
          <p:nvPicPr>
            <p:cNvPr id="154" name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Shape 157"/>
          <p:cNvSpPr/>
          <p:nvPr/>
        </p:nvSpPr>
        <p:spPr>
          <a:xfrm>
            <a:off x="-305724" y="2163810"/>
            <a:ext cx="1191126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3600"/>
              <a:t>    Majority in Both Chambers at Stake</a:t>
            </a:r>
            <a:endParaRPr sz="3600"/>
          </a:p>
        </p:txBody>
      </p:sp>
      <p:grpSp>
        <p:nvGrpSpPr>
          <p:cNvPr id="160" name="Group 160"/>
          <p:cNvGrpSpPr/>
          <p:nvPr/>
        </p:nvGrpSpPr>
        <p:grpSpPr>
          <a:xfrm>
            <a:off x="-190843" y="3332349"/>
            <a:ext cx="12098955" cy="1608469"/>
            <a:chOff x="-3079846" y="79474"/>
            <a:chExt cx="12098951" cy="1608468"/>
          </a:xfrm>
        </p:grpSpPr>
        <p:sp>
          <p:nvSpPr>
            <p:cNvPr id="158" name="Shape 158"/>
            <p:cNvSpPr/>
            <p:nvPr/>
          </p:nvSpPr>
          <p:spPr>
            <a:xfrm>
              <a:off x="-3079846" y="79474"/>
              <a:ext cx="12098951" cy="1200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3200"/>
                <a:t>Senate: Republicans need net gain of 1 seat for majority</a:t>
              </a:r>
            </a:p>
            <a:p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6778617" y="377301"/>
              <a:ext cx="81545" cy="1310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161" name="Shape 161"/>
          <p:cNvSpPr/>
          <p:nvPr/>
        </p:nvSpPr>
        <p:spPr>
          <a:xfrm>
            <a:off x="1161324" y="5339400"/>
            <a:ext cx="936858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2" name="Shape 492">
            <a:extLst>
              <a:ext uri="{FF2B5EF4-FFF2-40B4-BE49-F238E27FC236}">
                <a16:creationId xmlns:a16="http://schemas.microsoft.com/office/drawing/2014/main" id="{EA0B1A36-2A98-4AC2-AB9B-E150E031A1A2}"/>
              </a:ext>
            </a:extLst>
          </p:cNvPr>
          <p:cNvSpPr/>
          <p:nvPr/>
        </p:nvSpPr>
        <p:spPr>
          <a:xfrm>
            <a:off x="-23590" y="4532676"/>
            <a:ext cx="1173841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3200"/>
              <a:t>House: Republicans need net gain of 5 seats for majority</a:t>
            </a:r>
            <a:endParaRPr sz="1400"/>
          </a:p>
        </p:txBody>
      </p:sp>
      <p:sp>
        <p:nvSpPr>
          <p:cNvPr id="18" name="Shape 643">
            <a:extLst>
              <a:ext uri="{FF2B5EF4-FFF2-40B4-BE49-F238E27FC236}">
                <a16:creationId xmlns:a16="http://schemas.microsoft.com/office/drawing/2014/main" id="{FA6EC324-7223-43E0-BF89-27B9702B856D}"/>
              </a:ext>
            </a:extLst>
          </p:cNvPr>
          <p:cNvSpPr/>
          <p:nvPr/>
        </p:nvSpPr>
        <p:spPr>
          <a:xfrm>
            <a:off x="3567310" y="424294"/>
            <a:ext cx="9844642" cy="974062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645">
            <a:extLst>
              <a:ext uri="{FF2B5EF4-FFF2-40B4-BE49-F238E27FC236}">
                <a16:creationId xmlns:a16="http://schemas.microsoft.com/office/drawing/2014/main" id="{55480420-2C15-434D-AA00-ABE138286D6A}"/>
              </a:ext>
            </a:extLst>
          </p:cNvPr>
          <p:cNvSpPr/>
          <p:nvPr/>
        </p:nvSpPr>
        <p:spPr>
          <a:xfrm>
            <a:off x="3567310" y="292700"/>
            <a:ext cx="11485747" cy="974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644">
            <a:extLst>
              <a:ext uri="{FF2B5EF4-FFF2-40B4-BE49-F238E27FC236}">
                <a16:creationId xmlns:a16="http://schemas.microsoft.com/office/drawing/2014/main" id="{960EFCC2-B3D5-469B-8FC3-60D68F8A7ABF}"/>
              </a:ext>
            </a:extLst>
          </p:cNvPr>
          <p:cNvSpPr/>
          <p:nvPr/>
        </p:nvSpPr>
        <p:spPr>
          <a:xfrm>
            <a:off x="3566962" y="163642"/>
            <a:ext cx="9835197" cy="793519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646">
            <a:extLst>
              <a:ext uri="{FF2B5EF4-FFF2-40B4-BE49-F238E27FC236}">
                <a16:creationId xmlns:a16="http://schemas.microsoft.com/office/drawing/2014/main" id="{C93FADA3-9881-4179-AEB2-FE5DAFCAB93C}"/>
              </a:ext>
            </a:extLst>
          </p:cNvPr>
          <p:cNvSpPr/>
          <p:nvPr/>
        </p:nvSpPr>
        <p:spPr>
          <a:xfrm>
            <a:off x="3572699" y="426070"/>
            <a:ext cx="8456015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1330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rPr>
              <a:t>Congress is on the Line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srgbClr val="133054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8166423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 flipH="1">
            <a:off x="-618127" y="-167773"/>
            <a:ext cx="12927491" cy="747468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2982350" y="580410"/>
            <a:ext cx="11426399" cy="880337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2982350" y="321238"/>
            <a:ext cx="13478737" cy="974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3123027" y="412823"/>
            <a:ext cx="9501511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1330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/>
              <a:t>	Midterm Trend: House Races</a:t>
            </a:r>
          </a:p>
          <a:p>
            <a:endParaRPr lang="en-US"/>
          </a:p>
        </p:txBody>
      </p:sp>
      <p:grpSp>
        <p:nvGrpSpPr>
          <p:cNvPr id="156" name="Group 156"/>
          <p:cNvGrpSpPr/>
          <p:nvPr/>
        </p:nvGrpSpPr>
        <p:grpSpPr>
          <a:xfrm>
            <a:off x="9795106" y="5918708"/>
            <a:ext cx="2314303" cy="1101385"/>
            <a:chOff x="0" y="0"/>
            <a:chExt cx="2314301" cy="1101384"/>
          </a:xfrm>
        </p:grpSpPr>
        <p:pic>
          <p:nvPicPr>
            <p:cNvPr id="154" name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Shape 157"/>
          <p:cNvSpPr/>
          <p:nvPr/>
        </p:nvSpPr>
        <p:spPr>
          <a:xfrm>
            <a:off x="91439" y="2147942"/>
            <a:ext cx="1191126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-190843" y="3332349"/>
            <a:ext cx="12098955" cy="1608470"/>
            <a:chOff x="-3079846" y="79474"/>
            <a:chExt cx="12098951" cy="1608468"/>
          </a:xfrm>
        </p:grpSpPr>
        <p:sp>
          <p:nvSpPr>
            <p:cNvPr id="158" name="Shape 158"/>
            <p:cNvSpPr/>
            <p:nvPr/>
          </p:nvSpPr>
          <p:spPr>
            <a:xfrm>
              <a:off x="-3079846" y="79474"/>
              <a:ext cx="12098951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6778617" y="377301"/>
              <a:ext cx="81545" cy="1310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161" name="Shape 161"/>
          <p:cNvSpPr/>
          <p:nvPr/>
        </p:nvSpPr>
        <p:spPr>
          <a:xfrm>
            <a:off x="1161324" y="5339400"/>
            <a:ext cx="936858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2982350" y="164756"/>
            <a:ext cx="11515499" cy="1130544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2" name="Shape 492">
            <a:extLst>
              <a:ext uri="{FF2B5EF4-FFF2-40B4-BE49-F238E27FC236}">
                <a16:creationId xmlns:a16="http://schemas.microsoft.com/office/drawing/2014/main" id="{EA0B1A36-2A98-4AC2-AB9B-E150E031A1A2}"/>
              </a:ext>
            </a:extLst>
          </p:cNvPr>
          <p:cNvSpPr/>
          <p:nvPr/>
        </p:nvSpPr>
        <p:spPr>
          <a:xfrm>
            <a:off x="480714" y="4525213"/>
            <a:ext cx="101357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70834-E9C5-4A18-8ECC-3BC3EFF7E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2" y="1859327"/>
            <a:ext cx="9310543" cy="41303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41455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568">
            <a:extLst>
              <a:ext uri="{FF2B5EF4-FFF2-40B4-BE49-F238E27FC236}">
                <a16:creationId xmlns:a16="http://schemas.microsoft.com/office/drawing/2014/main" id="{8175FFAA-2311-4985-A71B-8329FD8ECE8F}"/>
              </a:ext>
            </a:extLst>
          </p:cNvPr>
          <p:cNvSpPr/>
          <p:nvPr/>
        </p:nvSpPr>
        <p:spPr>
          <a:xfrm>
            <a:off x="805064" y="2222755"/>
            <a:ext cx="1524060" cy="40716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8F8F8"/>
              </a:gs>
            </a:gsLst>
            <a:lin ang="16200000" scaled="1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Shape 569">
            <a:extLst>
              <a:ext uri="{FF2B5EF4-FFF2-40B4-BE49-F238E27FC236}">
                <a16:creationId xmlns:a16="http://schemas.microsoft.com/office/drawing/2014/main" id="{6A6C8FFF-76BA-43BB-B4F2-8E982D5C85E9}"/>
              </a:ext>
            </a:extLst>
          </p:cNvPr>
          <p:cNvSpPr/>
          <p:nvPr/>
        </p:nvSpPr>
        <p:spPr>
          <a:xfrm>
            <a:off x="3631526" y="2270957"/>
            <a:ext cx="1385206" cy="403707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8F8F8"/>
              </a:gs>
            </a:gsLst>
            <a:lin ang="16200000" scaled="1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Shape 570">
            <a:extLst>
              <a:ext uri="{FF2B5EF4-FFF2-40B4-BE49-F238E27FC236}">
                <a16:creationId xmlns:a16="http://schemas.microsoft.com/office/drawing/2014/main" id="{1FD08D45-A506-4062-8153-AA3C553F8502}"/>
              </a:ext>
            </a:extLst>
          </p:cNvPr>
          <p:cNvSpPr/>
          <p:nvPr/>
        </p:nvSpPr>
        <p:spPr>
          <a:xfrm>
            <a:off x="9554932" y="2254905"/>
            <a:ext cx="1582279" cy="358980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8F8F8"/>
              </a:gs>
            </a:gsLst>
            <a:lin ang="16200000" scaled="1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837204" y="1070483"/>
            <a:ext cx="2571341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Democrats</a:t>
            </a:r>
          </a:p>
        </p:txBody>
      </p:sp>
      <p:sp>
        <p:nvSpPr>
          <p:cNvPr id="572" name="Shape 572"/>
          <p:cNvSpPr/>
          <p:nvPr/>
        </p:nvSpPr>
        <p:spPr>
          <a:xfrm>
            <a:off x="999947" y="2120012"/>
            <a:ext cx="1302083" cy="20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000">
              <a:solidFill>
                <a:srgbClr val="357FFF"/>
              </a:solidFill>
            </a:endParaRPr>
          </a:p>
        </p:txBody>
      </p:sp>
      <p:grpSp>
        <p:nvGrpSpPr>
          <p:cNvPr id="575" name="Group 575"/>
          <p:cNvGrpSpPr/>
          <p:nvPr/>
        </p:nvGrpSpPr>
        <p:grpSpPr>
          <a:xfrm>
            <a:off x="9735079" y="6008648"/>
            <a:ext cx="2314303" cy="1101385"/>
            <a:chOff x="0" y="0"/>
            <a:chExt cx="2314301" cy="1101384"/>
          </a:xfrm>
        </p:grpSpPr>
        <p:pic>
          <p:nvPicPr>
            <p:cNvPr id="573" name="image6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image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8" name="Group 578"/>
          <p:cNvGrpSpPr/>
          <p:nvPr/>
        </p:nvGrpSpPr>
        <p:grpSpPr>
          <a:xfrm>
            <a:off x="9807050" y="6008648"/>
            <a:ext cx="2170360" cy="879161"/>
            <a:chOff x="0" y="0"/>
            <a:chExt cx="2170359" cy="879159"/>
          </a:xfrm>
        </p:grpSpPr>
        <p:pic>
          <p:nvPicPr>
            <p:cNvPr id="576" name="image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7" name="image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3206" y="0"/>
              <a:ext cx="1047154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9" name="Shape 579"/>
          <p:cNvSpPr/>
          <p:nvPr/>
        </p:nvSpPr>
        <p:spPr>
          <a:xfrm>
            <a:off x="3236689" y="-133418"/>
            <a:ext cx="5716935" cy="1132145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>
            <a:off x="3324078" y="-940001"/>
            <a:ext cx="5542157" cy="1850066"/>
          </a:xfrm>
          <a:prstGeom prst="rect">
            <a:avLst/>
          </a:prstGeom>
          <a:solidFill>
            <a:srgbClr val="EE56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EE5654"/>
                </a:solidFill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>
            <a:off x="3408545" y="-1025132"/>
            <a:ext cx="5373221" cy="1850066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385170"/>
                </a:solidFill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>
            <a:off x="2319005" y="118688"/>
            <a:ext cx="755230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/>
              <a:t>2022 House </a:t>
            </a:r>
            <a:r>
              <a:rPr lang="en-US" b="1"/>
              <a:t>Races</a:t>
            </a:r>
          </a:p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b="1"/>
          </a:p>
        </p:txBody>
      </p:sp>
      <p:sp>
        <p:nvSpPr>
          <p:cNvPr id="586" name="Shape 586"/>
          <p:cNvSpPr/>
          <p:nvPr/>
        </p:nvSpPr>
        <p:spPr>
          <a:xfrm>
            <a:off x="6726030" y="2157547"/>
            <a:ext cx="1336563" cy="20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4922073" y="4235761"/>
            <a:ext cx="1411322" cy="20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8866235" y="2120013"/>
            <a:ext cx="3187180" cy="35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2">
            <a:no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8781762" y="1082875"/>
            <a:ext cx="2962591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r"/>
            <a:r>
              <a:t>Republicans </a:t>
            </a:r>
          </a:p>
        </p:txBody>
      </p:sp>
      <p:sp>
        <p:nvSpPr>
          <p:cNvPr id="590" name="Shape 590"/>
          <p:cNvSpPr/>
          <p:nvPr/>
        </p:nvSpPr>
        <p:spPr>
          <a:xfrm>
            <a:off x="3380874" y="2141355"/>
            <a:ext cx="1120533" cy="20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591" name="Shape 591"/>
          <p:cNvSpPr/>
          <p:nvPr/>
        </p:nvSpPr>
        <p:spPr>
          <a:xfrm>
            <a:off x="3248143" y="2120012"/>
            <a:ext cx="1758949" cy="20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000">
              <a:solidFill>
                <a:srgbClr val="FF0000"/>
              </a:solidFill>
            </a:endParaRPr>
          </a:p>
        </p:txBody>
      </p:sp>
      <p:sp>
        <p:nvSpPr>
          <p:cNvPr id="2" name="Shape 587">
            <a:extLst>
              <a:ext uri="{FF2B5EF4-FFF2-40B4-BE49-F238E27FC236}">
                <a16:creationId xmlns:a16="http://schemas.microsoft.com/office/drawing/2014/main" id="{89262A4E-CC2F-41E1-A68C-D120395EC627}"/>
              </a:ext>
            </a:extLst>
          </p:cNvPr>
          <p:cNvSpPr/>
          <p:nvPr/>
        </p:nvSpPr>
        <p:spPr>
          <a:xfrm>
            <a:off x="6735029" y="2120012"/>
            <a:ext cx="1813515" cy="43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000"/>
          </a:p>
        </p:txBody>
      </p:sp>
      <p:grpSp>
        <p:nvGrpSpPr>
          <p:cNvPr id="70" name="Group 613">
            <a:extLst>
              <a:ext uri="{FF2B5EF4-FFF2-40B4-BE49-F238E27FC236}">
                <a16:creationId xmlns:a16="http://schemas.microsoft.com/office/drawing/2014/main" id="{AD1E7101-8873-4AF4-B342-1C702CC7965A}"/>
              </a:ext>
            </a:extLst>
          </p:cNvPr>
          <p:cNvGrpSpPr/>
          <p:nvPr/>
        </p:nvGrpSpPr>
        <p:grpSpPr>
          <a:xfrm>
            <a:off x="821577" y="1788073"/>
            <a:ext cx="10269121" cy="482884"/>
            <a:chOff x="-2" y="-2"/>
            <a:chExt cx="10102534" cy="482883"/>
          </a:xfrm>
        </p:grpSpPr>
        <p:grpSp>
          <p:nvGrpSpPr>
            <p:cNvPr id="71" name="Group 594">
              <a:extLst>
                <a:ext uri="{FF2B5EF4-FFF2-40B4-BE49-F238E27FC236}">
                  <a16:creationId xmlns:a16="http://schemas.microsoft.com/office/drawing/2014/main" id="{4C5D3CD7-C910-42C7-A037-F37D12611966}"/>
                </a:ext>
              </a:extLst>
            </p:cNvPr>
            <p:cNvGrpSpPr/>
            <p:nvPr/>
          </p:nvGrpSpPr>
          <p:grpSpPr>
            <a:xfrm>
              <a:off x="-2" y="-2"/>
              <a:ext cx="1484941" cy="482883"/>
              <a:chOff x="-1" y="-1"/>
              <a:chExt cx="1484940" cy="482881"/>
            </a:xfrm>
          </p:grpSpPr>
          <p:sp>
            <p:nvSpPr>
              <p:cNvPr id="90" name="Shape 592">
                <a:extLst>
                  <a:ext uri="{FF2B5EF4-FFF2-40B4-BE49-F238E27FC236}">
                    <a16:creationId xmlns:a16="http://schemas.microsoft.com/office/drawing/2014/main" id="{7D70F153-6972-474F-B362-2D7438C6EB2C}"/>
                  </a:ext>
                </a:extLst>
              </p:cNvPr>
              <p:cNvSpPr/>
              <p:nvPr/>
            </p:nvSpPr>
            <p:spPr>
              <a:xfrm>
                <a:off x="-1" y="-1"/>
                <a:ext cx="1484940" cy="482881"/>
              </a:xfrm>
              <a:prstGeom prst="rect">
                <a:avLst/>
              </a:prstGeom>
              <a:solidFill>
                <a:srgbClr val="2861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Shape 593">
                <a:extLst>
                  <a:ext uri="{FF2B5EF4-FFF2-40B4-BE49-F238E27FC236}">
                    <a16:creationId xmlns:a16="http://schemas.microsoft.com/office/drawing/2014/main" id="{02E08B75-5E04-4B5E-A979-C34DD412CA4E}"/>
                  </a:ext>
                </a:extLst>
              </p:cNvPr>
              <p:cNvSpPr/>
              <p:nvPr/>
            </p:nvSpPr>
            <p:spPr>
              <a:xfrm>
                <a:off x="-1" y="87769"/>
                <a:ext cx="1484940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LIKELY D</a:t>
                </a:r>
              </a:p>
            </p:txBody>
          </p:sp>
        </p:grpSp>
        <p:grpSp>
          <p:nvGrpSpPr>
            <p:cNvPr id="72" name="Group 597">
              <a:extLst>
                <a:ext uri="{FF2B5EF4-FFF2-40B4-BE49-F238E27FC236}">
                  <a16:creationId xmlns:a16="http://schemas.microsoft.com/office/drawing/2014/main" id="{33F997AF-2AF8-46E2-AEA0-1F90072BBFB2}"/>
                </a:ext>
              </a:extLst>
            </p:cNvPr>
            <p:cNvGrpSpPr/>
            <p:nvPr/>
          </p:nvGrpSpPr>
          <p:grpSpPr>
            <a:xfrm>
              <a:off x="1475252" y="-2"/>
              <a:ext cx="1330203" cy="482883"/>
              <a:chOff x="0" y="-1"/>
              <a:chExt cx="1330201" cy="482881"/>
            </a:xfrm>
          </p:grpSpPr>
          <p:sp>
            <p:nvSpPr>
              <p:cNvPr id="88" name="Shape 595">
                <a:extLst>
                  <a:ext uri="{FF2B5EF4-FFF2-40B4-BE49-F238E27FC236}">
                    <a16:creationId xmlns:a16="http://schemas.microsoft.com/office/drawing/2014/main" id="{24616EED-1ADE-47EC-B032-06BA98F54CED}"/>
                  </a:ext>
                </a:extLst>
              </p:cNvPr>
              <p:cNvSpPr/>
              <p:nvPr/>
            </p:nvSpPr>
            <p:spPr>
              <a:xfrm>
                <a:off x="0" y="-1"/>
                <a:ext cx="1330201" cy="482881"/>
              </a:xfrm>
              <a:prstGeom prst="rect">
                <a:avLst/>
              </a:prstGeom>
              <a:solidFill>
                <a:srgbClr val="357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Shape 596">
                <a:extLst>
                  <a:ext uri="{FF2B5EF4-FFF2-40B4-BE49-F238E27FC236}">
                    <a16:creationId xmlns:a16="http://schemas.microsoft.com/office/drawing/2014/main" id="{F1FB2F11-846E-4E4C-836F-C2FA57BE56D4}"/>
                  </a:ext>
                </a:extLst>
              </p:cNvPr>
              <p:cNvSpPr/>
              <p:nvPr/>
            </p:nvSpPr>
            <p:spPr>
              <a:xfrm>
                <a:off x="0" y="87769"/>
                <a:ext cx="1330201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LEAN D</a:t>
                </a:r>
              </a:p>
            </p:txBody>
          </p:sp>
        </p:grpSp>
        <p:grpSp>
          <p:nvGrpSpPr>
            <p:cNvPr id="73" name="Group 600">
              <a:extLst>
                <a:ext uri="{FF2B5EF4-FFF2-40B4-BE49-F238E27FC236}">
                  <a16:creationId xmlns:a16="http://schemas.microsoft.com/office/drawing/2014/main" id="{7B8FE88E-A52A-49FE-9E3A-FFF200B6A6F3}"/>
                </a:ext>
              </a:extLst>
            </p:cNvPr>
            <p:cNvGrpSpPr/>
            <p:nvPr/>
          </p:nvGrpSpPr>
          <p:grpSpPr>
            <a:xfrm>
              <a:off x="4117617" y="-2"/>
              <a:ext cx="1516629" cy="482883"/>
              <a:chOff x="-1" y="-1"/>
              <a:chExt cx="1516628" cy="482881"/>
            </a:xfrm>
          </p:grpSpPr>
          <p:sp>
            <p:nvSpPr>
              <p:cNvPr id="86" name="Shape 598">
                <a:extLst>
                  <a:ext uri="{FF2B5EF4-FFF2-40B4-BE49-F238E27FC236}">
                    <a16:creationId xmlns:a16="http://schemas.microsoft.com/office/drawing/2014/main" id="{736765E5-E663-44CA-84B0-2489E8FA2785}"/>
                  </a:ext>
                </a:extLst>
              </p:cNvPr>
              <p:cNvSpPr/>
              <p:nvPr/>
            </p:nvSpPr>
            <p:spPr>
              <a:xfrm>
                <a:off x="-1" y="-1"/>
                <a:ext cx="1516628" cy="482881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Shape 599">
                <a:extLst>
                  <a:ext uri="{FF2B5EF4-FFF2-40B4-BE49-F238E27FC236}">
                    <a16:creationId xmlns:a16="http://schemas.microsoft.com/office/drawing/2014/main" id="{68DADFAB-D8CE-4623-ABD3-6642B8AB5A7C}"/>
                  </a:ext>
                </a:extLst>
              </p:cNvPr>
              <p:cNvSpPr/>
              <p:nvPr/>
            </p:nvSpPr>
            <p:spPr>
              <a:xfrm>
                <a:off x="-1" y="87769"/>
                <a:ext cx="1516628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TOSS UP</a:t>
                </a:r>
              </a:p>
            </p:txBody>
          </p:sp>
        </p:grpSp>
        <p:grpSp>
          <p:nvGrpSpPr>
            <p:cNvPr id="74" name="Group 603">
              <a:extLst>
                <a:ext uri="{FF2B5EF4-FFF2-40B4-BE49-F238E27FC236}">
                  <a16:creationId xmlns:a16="http://schemas.microsoft.com/office/drawing/2014/main" id="{A84B0813-EEC3-4E85-8C66-A56B059ACAB7}"/>
                </a:ext>
              </a:extLst>
            </p:cNvPr>
            <p:cNvGrpSpPr/>
            <p:nvPr/>
          </p:nvGrpSpPr>
          <p:grpSpPr>
            <a:xfrm>
              <a:off x="7113869" y="-2"/>
              <a:ext cx="1487209" cy="482883"/>
              <a:chOff x="0" y="-1"/>
              <a:chExt cx="1487207" cy="482881"/>
            </a:xfrm>
          </p:grpSpPr>
          <p:sp>
            <p:nvSpPr>
              <p:cNvPr id="84" name="Shape 601">
                <a:extLst>
                  <a:ext uri="{FF2B5EF4-FFF2-40B4-BE49-F238E27FC236}">
                    <a16:creationId xmlns:a16="http://schemas.microsoft.com/office/drawing/2014/main" id="{635689A5-E18A-4980-AF91-A5A80D691F9D}"/>
                  </a:ext>
                </a:extLst>
              </p:cNvPr>
              <p:cNvSpPr/>
              <p:nvPr/>
            </p:nvSpPr>
            <p:spPr>
              <a:xfrm>
                <a:off x="0" y="-1"/>
                <a:ext cx="1487207" cy="482881"/>
              </a:xfrm>
              <a:prstGeom prst="rect">
                <a:avLst/>
              </a:prstGeom>
              <a:solidFill>
                <a:srgbClr val="EE56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Shape 602">
                <a:extLst>
                  <a:ext uri="{FF2B5EF4-FFF2-40B4-BE49-F238E27FC236}">
                    <a16:creationId xmlns:a16="http://schemas.microsoft.com/office/drawing/2014/main" id="{BF75B8DD-26DC-4F13-B0F8-2A69A9D0F5B7}"/>
                  </a:ext>
                </a:extLst>
              </p:cNvPr>
              <p:cNvSpPr/>
              <p:nvPr/>
            </p:nvSpPr>
            <p:spPr>
              <a:xfrm>
                <a:off x="0" y="87769"/>
                <a:ext cx="1487207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LEAN R</a:t>
                </a:r>
              </a:p>
            </p:txBody>
          </p:sp>
        </p:grpSp>
        <p:grpSp>
          <p:nvGrpSpPr>
            <p:cNvPr id="75" name="Group 606">
              <a:extLst>
                <a:ext uri="{FF2B5EF4-FFF2-40B4-BE49-F238E27FC236}">
                  <a16:creationId xmlns:a16="http://schemas.microsoft.com/office/drawing/2014/main" id="{5F7AC8DC-2BBF-4912-B4E3-3BFFA2789CB0}"/>
                </a:ext>
              </a:extLst>
            </p:cNvPr>
            <p:cNvGrpSpPr/>
            <p:nvPr/>
          </p:nvGrpSpPr>
          <p:grpSpPr>
            <a:xfrm>
              <a:off x="8591683" y="-2"/>
              <a:ext cx="1510849" cy="482883"/>
              <a:chOff x="-1" y="-1"/>
              <a:chExt cx="1510848" cy="482881"/>
            </a:xfrm>
          </p:grpSpPr>
          <p:sp>
            <p:nvSpPr>
              <p:cNvPr id="82" name="Shape 604">
                <a:extLst>
                  <a:ext uri="{FF2B5EF4-FFF2-40B4-BE49-F238E27FC236}">
                    <a16:creationId xmlns:a16="http://schemas.microsoft.com/office/drawing/2014/main" id="{D9CCE763-EDFE-4E6C-BABF-821195E582E4}"/>
                  </a:ext>
                </a:extLst>
              </p:cNvPr>
              <p:cNvSpPr/>
              <p:nvPr/>
            </p:nvSpPr>
            <p:spPr>
              <a:xfrm>
                <a:off x="-1" y="-1"/>
                <a:ext cx="1510848" cy="482881"/>
              </a:xfrm>
              <a:prstGeom prst="rect">
                <a:avLst/>
              </a:prstGeom>
              <a:solidFill>
                <a:srgbClr val="C246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3" name="Shape 605">
                <a:extLst>
                  <a:ext uri="{FF2B5EF4-FFF2-40B4-BE49-F238E27FC236}">
                    <a16:creationId xmlns:a16="http://schemas.microsoft.com/office/drawing/2014/main" id="{F1524716-AFA2-4490-86F8-AE466D492BD8}"/>
                  </a:ext>
                </a:extLst>
              </p:cNvPr>
              <p:cNvSpPr/>
              <p:nvPr/>
            </p:nvSpPr>
            <p:spPr>
              <a:xfrm>
                <a:off x="-1" y="87769"/>
                <a:ext cx="1510848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LIKELY R</a:t>
                </a:r>
              </a:p>
            </p:txBody>
          </p:sp>
        </p:grpSp>
        <p:grpSp>
          <p:nvGrpSpPr>
            <p:cNvPr id="76" name="Group 609">
              <a:extLst>
                <a:ext uri="{FF2B5EF4-FFF2-40B4-BE49-F238E27FC236}">
                  <a16:creationId xmlns:a16="http://schemas.microsoft.com/office/drawing/2014/main" id="{9E14F6B7-E395-4F5D-B15A-907B3BAFDDD3}"/>
                </a:ext>
              </a:extLst>
            </p:cNvPr>
            <p:cNvGrpSpPr/>
            <p:nvPr/>
          </p:nvGrpSpPr>
          <p:grpSpPr>
            <a:xfrm>
              <a:off x="5612703" y="-2"/>
              <a:ext cx="1510849" cy="482883"/>
              <a:chOff x="-1" y="-1"/>
              <a:chExt cx="1510848" cy="482881"/>
            </a:xfrm>
          </p:grpSpPr>
          <p:sp>
            <p:nvSpPr>
              <p:cNvPr id="80" name="Shape 607">
                <a:extLst>
                  <a:ext uri="{FF2B5EF4-FFF2-40B4-BE49-F238E27FC236}">
                    <a16:creationId xmlns:a16="http://schemas.microsoft.com/office/drawing/2014/main" id="{E0BADFED-8444-4076-BDE2-F240D0B5193A}"/>
                  </a:ext>
                </a:extLst>
              </p:cNvPr>
              <p:cNvSpPr/>
              <p:nvPr/>
            </p:nvSpPr>
            <p:spPr>
              <a:xfrm>
                <a:off x="-1" y="-1"/>
                <a:ext cx="1510848" cy="482881"/>
              </a:xfrm>
              <a:prstGeom prst="rect">
                <a:avLst/>
              </a:prstGeom>
              <a:solidFill>
                <a:srgbClr val="FF60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1" name="Shape 608">
                <a:extLst>
                  <a:ext uri="{FF2B5EF4-FFF2-40B4-BE49-F238E27FC236}">
                    <a16:creationId xmlns:a16="http://schemas.microsoft.com/office/drawing/2014/main" id="{87E0BB7E-E93C-4CD5-8124-9402B9D14318}"/>
                  </a:ext>
                </a:extLst>
              </p:cNvPr>
              <p:cNvSpPr/>
              <p:nvPr/>
            </p:nvSpPr>
            <p:spPr>
              <a:xfrm>
                <a:off x="-1" y="87769"/>
                <a:ext cx="1510848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TILT R</a:t>
                </a:r>
              </a:p>
            </p:txBody>
          </p:sp>
        </p:grpSp>
        <p:grpSp>
          <p:nvGrpSpPr>
            <p:cNvPr id="77" name="Group 612">
              <a:extLst>
                <a:ext uri="{FF2B5EF4-FFF2-40B4-BE49-F238E27FC236}">
                  <a16:creationId xmlns:a16="http://schemas.microsoft.com/office/drawing/2014/main" id="{9826670B-1787-47C4-872D-95A2C8A44547}"/>
                </a:ext>
              </a:extLst>
            </p:cNvPr>
            <p:cNvGrpSpPr/>
            <p:nvPr/>
          </p:nvGrpSpPr>
          <p:grpSpPr>
            <a:xfrm>
              <a:off x="2805155" y="-2"/>
              <a:ext cx="1312465" cy="482883"/>
              <a:chOff x="-1" y="-1"/>
              <a:chExt cx="1312464" cy="482881"/>
            </a:xfrm>
          </p:grpSpPr>
          <p:sp>
            <p:nvSpPr>
              <p:cNvPr id="78" name="Shape 610">
                <a:extLst>
                  <a:ext uri="{FF2B5EF4-FFF2-40B4-BE49-F238E27FC236}">
                    <a16:creationId xmlns:a16="http://schemas.microsoft.com/office/drawing/2014/main" id="{CFF5CCEE-217F-4611-9AE5-1E61E72EF05D}"/>
                  </a:ext>
                </a:extLst>
              </p:cNvPr>
              <p:cNvSpPr/>
              <p:nvPr/>
            </p:nvSpPr>
            <p:spPr>
              <a:xfrm>
                <a:off x="-1" y="-1"/>
                <a:ext cx="1312464" cy="482881"/>
              </a:xfrm>
              <a:prstGeom prst="rect">
                <a:avLst/>
              </a:prstGeom>
              <a:solidFill>
                <a:srgbClr val="02A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9" name="Shape 611">
                <a:extLst>
                  <a:ext uri="{FF2B5EF4-FFF2-40B4-BE49-F238E27FC236}">
                    <a16:creationId xmlns:a16="http://schemas.microsoft.com/office/drawing/2014/main" id="{C5D5E3A0-46B9-468D-8D91-3B9D5D62EE2E}"/>
                  </a:ext>
                </a:extLst>
              </p:cNvPr>
              <p:cNvSpPr/>
              <p:nvPr/>
            </p:nvSpPr>
            <p:spPr>
              <a:xfrm>
                <a:off x="-1" y="87769"/>
                <a:ext cx="1312464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TILT D</a:t>
                </a:r>
              </a:p>
            </p:txBody>
          </p:sp>
        </p:grpSp>
      </p:grpSp>
      <p:sp>
        <p:nvSpPr>
          <p:cNvPr id="93" name="Shape 572">
            <a:extLst>
              <a:ext uri="{FF2B5EF4-FFF2-40B4-BE49-F238E27FC236}">
                <a16:creationId xmlns:a16="http://schemas.microsoft.com/office/drawing/2014/main" id="{D7CF7357-1E71-4A5B-B300-41EBDD625E50}"/>
              </a:ext>
            </a:extLst>
          </p:cNvPr>
          <p:cNvSpPr/>
          <p:nvPr/>
        </p:nvSpPr>
        <p:spPr>
          <a:xfrm>
            <a:off x="837204" y="2284850"/>
            <a:ext cx="1490800" cy="3476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AZ 4 – Stanton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CA 9 – Harder 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CA 26 </a:t>
            </a:r>
            <a:r>
              <a:rPr lang="en-US" sz="1050" dirty="0">
                <a:ea typeface="+mn-lt"/>
                <a:cs typeface="+mn-lt"/>
              </a:rPr>
              <a:t>– Brownley</a:t>
            </a:r>
            <a:endParaRPr lang="en-US" sz="105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CO 7 – (Perlmutter)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IL 6-  Casten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IL14 – Underwood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MD 6 – Trone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ea typeface="+mn-lt"/>
                <a:cs typeface="+mn-lt"/>
              </a:rPr>
              <a:t>NC 1 – (Butterfield)</a:t>
            </a:r>
            <a:endParaRPr lang="en-US" sz="1050" dirty="0">
              <a:cs typeface="Calibri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cs typeface="Calibri"/>
              </a:rPr>
              <a:t>NJ 3 </a:t>
            </a:r>
            <a:r>
              <a:rPr lang="en-US" sz="1050" dirty="0">
                <a:ea typeface="+mn-lt"/>
                <a:cs typeface="+mn-lt"/>
              </a:rPr>
              <a:t>– Kim</a:t>
            </a:r>
            <a:endParaRPr lang="en-US" sz="1050" dirty="0">
              <a:cs typeface="Calibri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NH 2 – Kuster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NY 25 </a:t>
            </a:r>
            <a:r>
              <a:rPr lang="en-US" sz="1050" dirty="0">
                <a:ea typeface="+mn-lt"/>
                <a:cs typeface="+mn-lt"/>
              </a:rPr>
              <a:t>– Morelle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cs typeface="Calibri"/>
              </a:rPr>
              <a:t>PA 12 </a:t>
            </a:r>
            <a:r>
              <a:rPr lang="en-US" sz="1050" dirty="0">
                <a:ea typeface="+mn-lt"/>
                <a:cs typeface="+mn-lt"/>
              </a:rPr>
              <a:t>– (Doyle)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VA 10 </a:t>
            </a:r>
            <a:r>
              <a:rPr lang="en-US" sz="1050" dirty="0">
                <a:ea typeface="+mn-lt"/>
                <a:cs typeface="+mn-lt"/>
              </a:rPr>
              <a:t>– </a:t>
            </a:r>
            <a:r>
              <a:rPr lang="en-US" sz="1050" dirty="0" err="1">
                <a:ea typeface="+mn-lt"/>
                <a:cs typeface="+mn-lt"/>
              </a:rPr>
              <a:t>Wexton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100"/>
          </a:p>
        </p:txBody>
      </p:sp>
      <p:sp>
        <p:nvSpPr>
          <p:cNvPr id="95" name="Shape 590">
            <a:extLst>
              <a:ext uri="{FF2B5EF4-FFF2-40B4-BE49-F238E27FC236}">
                <a16:creationId xmlns:a16="http://schemas.microsoft.com/office/drawing/2014/main" id="{C58E047F-8A74-4020-8FAB-9141114BF92A}"/>
              </a:ext>
            </a:extLst>
          </p:cNvPr>
          <p:cNvSpPr/>
          <p:nvPr/>
        </p:nvSpPr>
        <p:spPr>
          <a:xfrm>
            <a:off x="5091737" y="2296698"/>
            <a:ext cx="1525883" cy="4587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ea typeface="+mn-lt"/>
                <a:cs typeface="+mn-lt"/>
              </a:rPr>
              <a:t>CA 13  – (Harder) </a:t>
            </a:r>
            <a:endParaRPr lang="en-US" sz="1000" dirty="0">
              <a:solidFill>
                <a:srgbClr val="357FFF"/>
              </a:solidFill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FF0000"/>
                </a:solidFill>
              </a:rPr>
              <a:t>CA 22 – Valadao</a:t>
            </a:r>
            <a:endParaRPr lang="en-US" sz="100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/>
              <a:t>CT 5 – Hayes </a:t>
            </a:r>
            <a:endParaRPr lang="en-US" sz="100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ea typeface="+mn-lt"/>
                <a:cs typeface="+mn-lt"/>
              </a:rPr>
              <a:t>IL17 – (Bustos) 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/>
              <a:t>MN 2 – Craig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FF0000"/>
                </a:solidFill>
              </a:rPr>
              <a:t>NC 13 – (Open)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FF0000"/>
                </a:solidFill>
              </a:rPr>
              <a:t>NE 2</a:t>
            </a:r>
            <a:r>
              <a:rPr lang="en-US" sz="1000" dirty="0"/>
              <a:t> </a:t>
            </a:r>
            <a:r>
              <a:rPr lang="en-US" sz="1000" dirty="0">
                <a:solidFill>
                  <a:srgbClr val="FF0000"/>
                </a:solidFill>
              </a:rPr>
              <a:t>– Bacon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FF0000"/>
                </a:solidFill>
              </a:rPr>
              <a:t>NM 2 – Herrell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ea typeface="+mn-lt"/>
                <a:cs typeface="+mn-lt"/>
              </a:rPr>
              <a:t>NY 17 – Maloney </a:t>
            </a:r>
            <a:endParaRPr lang="en-US" sz="100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ea typeface="+mn-lt"/>
                <a:cs typeface="+mn-lt"/>
              </a:rPr>
              <a:t>NY 19 – (Ryan) </a:t>
            </a:r>
            <a:endParaRPr lang="en-US" sz="100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FF0000"/>
                </a:solidFill>
                <a:ea typeface="+mn-lt"/>
                <a:cs typeface="+mn-lt"/>
              </a:rPr>
              <a:t>NY 22 – (Katko)</a:t>
            </a:r>
            <a:r>
              <a:rPr lang="en-US" sz="1000" dirty="0">
                <a:ea typeface="+mn-lt"/>
                <a:cs typeface="+mn-lt"/>
              </a:rPr>
              <a:t> </a:t>
            </a:r>
            <a:br>
              <a:rPr lang="en-US" sz="1000" dirty="0"/>
            </a:br>
            <a:r>
              <a:rPr lang="en-US" sz="1000" dirty="0">
                <a:solidFill>
                  <a:srgbClr val="FF0000"/>
                </a:solidFill>
              </a:rPr>
              <a:t>OH 1 – Chabot</a:t>
            </a:r>
            <a:endParaRPr lang="en-US" sz="100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357FFF"/>
                </a:solidFill>
              </a:rPr>
              <a:t>OH 13 – (Ryan)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b="1" dirty="0">
                <a:ea typeface="+mn-lt"/>
                <a:cs typeface="+mn-lt"/>
              </a:rPr>
              <a:t>OR 6 – NEW </a:t>
            </a:r>
            <a:endParaRPr lang="en-US" sz="1000" b="1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357FFF"/>
                </a:solidFill>
              </a:rPr>
              <a:t>PA 7 – Wild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357FFF"/>
                </a:solidFill>
              </a:rPr>
              <a:t>PA 8 – Cartwright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357FFF"/>
                </a:solidFill>
              </a:rPr>
              <a:t>PA 17 – (Lamb) 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ea typeface="+mn-lt"/>
                <a:cs typeface="+mn-lt"/>
              </a:rPr>
              <a:t>RI 2 – (Langevin)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FF0000"/>
                </a:solidFill>
                <a:ea typeface="+mn-lt"/>
                <a:cs typeface="+mn-lt"/>
              </a:rPr>
              <a:t>TX 34 – Flores</a:t>
            </a:r>
            <a:endParaRPr lang="en-US" sz="100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00" dirty="0">
                <a:solidFill>
                  <a:srgbClr val="357FFF"/>
                </a:solidFill>
              </a:rPr>
              <a:t>WA 8 - Schrier</a:t>
            </a:r>
          </a:p>
        </p:txBody>
      </p:sp>
      <p:sp>
        <p:nvSpPr>
          <p:cNvPr id="96" name="Shape 590">
            <a:extLst>
              <a:ext uri="{FF2B5EF4-FFF2-40B4-BE49-F238E27FC236}">
                <a16:creationId xmlns:a16="http://schemas.microsoft.com/office/drawing/2014/main" id="{58F32D50-2149-494B-895B-A098A3EFB0AB}"/>
              </a:ext>
            </a:extLst>
          </p:cNvPr>
          <p:cNvSpPr/>
          <p:nvPr/>
        </p:nvSpPr>
        <p:spPr>
          <a:xfrm>
            <a:off x="8118335" y="2304621"/>
            <a:ext cx="1375685" cy="3120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AZ 1 – Schweikert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357FFF"/>
                </a:solidFill>
              </a:rPr>
              <a:t>AZ 2 – </a:t>
            </a:r>
            <a:r>
              <a:rPr lang="en-US" sz="1050" dirty="0" err="1">
                <a:solidFill>
                  <a:srgbClr val="357FFF"/>
                </a:solidFill>
              </a:rPr>
              <a:t>O’Halleran</a:t>
            </a:r>
            <a:endParaRPr lang="en-US" sz="1050" dirty="0">
              <a:solidFill>
                <a:srgbClr val="357FFF"/>
              </a:solidFill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CA 45 – Steel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5694FE"/>
                </a:solidFill>
                <a:ea typeface="+mn-lt"/>
                <a:cs typeface="+mn-lt"/>
              </a:rPr>
              <a:t>FL 13 – (Crist) 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IA 1 – Miller-Meeks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ea typeface="+mn-lt"/>
                <a:cs typeface="+mn-lt"/>
              </a:rPr>
              <a:t>MI 10 – (Levin)</a:t>
            </a:r>
            <a:endParaRPr lang="en-US" sz="105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b="1" dirty="0">
                <a:solidFill>
                  <a:srgbClr val="FF0000"/>
                </a:solidFill>
                <a:ea typeface="+mn-lt"/>
                <a:cs typeface="+mn-lt"/>
              </a:rPr>
              <a:t>MT 1 – NEW </a:t>
            </a:r>
            <a:endParaRPr lang="en-US" sz="1050" b="1" dirty="0">
              <a:solidFill>
                <a:srgbClr val="FF0000"/>
              </a:solidFill>
              <a:cs typeface="Calibri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5C5A"/>
                </a:solidFill>
                <a:cs typeface="Calibri"/>
              </a:rPr>
              <a:t>NY 1 – (Zeldin)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NY 2 – Garbarino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TX 15 – (V. Gonzalez)</a:t>
            </a:r>
            <a:endParaRPr lang="en-US" sz="1050">
              <a:solidFill>
                <a:srgbClr val="357FFF"/>
              </a:solidFill>
              <a:cs typeface="Calibri" panose="020F0502020204030204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WA 3 – (Herrera Beutler)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357FFF"/>
                </a:solidFill>
              </a:rPr>
              <a:t>WI 3 – (Kind)</a:t>
            </a:r>
          </a:p>
        </p:txBody>
      </p:sp>
      <p:sp>
        <p:nvSpPr>
          <p:cNvPr id="97" name="Shape 590">
            <a:extLst>
              <a:ext uri="{FF2B5EF4-FFF2-40B4-BE49-F238E27FC236}">
                <a16:creationId xmlns:a16="http://schemas.microsoft.com/office/drawing/2014/main" id="{C4C4D9B2-4004-4037-9120-6C2F949003D5}"/>
              </a:ext>
            </a:extLst>
          </p:cNvPr>
          <p:cNvSpPr/>
          <p:nvPr/>
        </p:nvSpPr>
        <p:spPr>
          <a:xfrm>
            <a:off x="9676057" y="2307199"/>
            <a:ext cx="1535762" cy="2392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CA 3 – (McClintock)</a:t>
            </a:r>
            <a:endParaRPr lang="en-US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CA 40 – Kim</a:t>
            </a:r>
            <a:endParaRPr lang="en-US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5694FE"/>
                </a:solidFill>
              </a:rPr>
              <a:t>FL 5 – (Lawson)</a:t>
            </a:r>
            <a:endParaRPr lang="en-US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5694FE"/>
                </a:solidFill>
              </a:rPr>
              <a:t>FL 7 – (Murphy)</a:t>
            </a:r>
            <a:endParaRPr lang="en-US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FL 15 – (Franklin)</a:t>
            </a:r>
            <a:br>
              <a:rPr lang="en-US" sz="1050" dirty="0"/>
            </a:br>
            <a:r>
              <a:rPr lang="en-US" sz="1050" dirty="0">
                <a:solidFill>
                  <a:srgbClr val="FF0000"/>
                </a:solidFill>
              </a:rPr>
              <a:t>FL 27 – Salazar</a:t>
            </a:r>
            <a:endParaRPr lang="en-US" sz="1050" dirty="0">
              <a:solidFill>
                <a:srgbClr val="5694FE"/>
              </a:solidFill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5694FE"/>
                </a:solidFill>
              </a:rPr>
              <a:t>GA 6 – (McBath)</a:t>
            </a:r>
            <a:endParaRPr lang="en-US" sz="105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NY 11 – </a:t>
            </a:r>
            <a:r>
              <a:rPr lang="en-US" sz="1050" dirty="0" err="1">
                <a:solidFill>
                  <a:srgbClr val="FF0000"/>
                </a:solidFill>
              </a:rPr>
              <a:t>Malliotakis</a:t>
            </a:r>
            <a:endParaRPr lang="en-US" sz="105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357FFF"/>
                </a:solidFill>
              </a:rPr>
              <a:t>TN 5 – (Cooper)</a:t>
            </a:r>
            <a:endParaRPr lang="en-US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050" dirty="0">
              <a:solidFill>
                <a:srgbClr val="0070C0"/>
              </a:solidFill>
            </a:endParaRPr>
          </a:p>
        </p:txBody>
      </p:sp>
      <p:sp>
        <p:nvSpPr>
          <p:cNvPr id="54" name="Shape 572">
            <a:extLst>
              <a:ext uri="{FF2B5EF4-FFF2-40B4-BE49-F238E27FC236}">
                <a16:creationId xmlns:a16="http://schemas.microsoft.com/office/drawing/2014/main" id="{70805D66-7A90-471F-BE67-86A3138772FF}"/>
              </a:ext>
            </a:extLst>
          </p:cNvPr>
          <p:cNvSpPr/>
          <p:nvPr/>
        </p:nvSpPr>
        <p:spPr>
          <a:xfrm>
            <a:off x="2352996" y="2291345"/>
            <a:ext cx="1490800" cy="1423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ea typeface="+mn-lt"/>
                <a:cs typeface="+mn-lt"/>
              </a:rPr>
              <a:t>AK AL – Peltola </a:t>
            </a:r>
            <a:endParaRPr lang="en-US" sz="105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IN 1 – Mrvan 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ea typeface="+mn-lt"/>
                <a:cs typeface="+mn-lt"/>
              </a:rPr>
              <a:t>MI 8 – Kildee </a:t>
            </a:r>
            <a:br>
              <a:rPr lang="en-US" sz="1050" dirty="0"/>
            </a:br>
            <a:r>
              <a:rPr lang="en-US" sz="1050" dirty="0"/>
              <a:t>NV 4 – Horsford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357FFF"/>
                </a:solidFill>
              </a:rPr>
              <a:t>OH 9 – Kaptur</a:t>
            </a:r>
            <a:r>
              <a:rPr lang="en-US" sz="1050" b="1" dirty="0">
                <a:solidFill>
                  <a:srgbClr val="357FFF"/>
                </a:solidFill>
              </a:rPr>
              <a:t> </a:t>
            </a:r>
            <a:endParaRPr lang="en-US" sz="1050" dirty="0">
              <a:solidFill>
                <a:srgbClr val="357FFF"/>
              </a:solidFill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357FFF"/>
                </a:solidFill>
              </a:rPr>
              <a:t>TX 28 – Cuellar</a:t>
            </a:r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55" name="Shape 572">
            <a:extLst>
              <a:ext uri="{FF2B5EF4-FFF2-40B4-BE49-F238E27FC236}">
                <a16:creationId xmlns:a16="http://schemas.microsoft.com/office/drawing/2014/main" id="{3AF95BDA-B02D-4616-87D0-E718BFABE07E}"/>
              </a:ext>
            </a:extLst>
          </p:cNvPr>
          <p:cNvSpPr/>
          <p:nvPr/>
        </p:nvSpPr>
        <p:spPr>
          <a:xfrm>
            <a:off x="6693541" y="2260792"/>
            <a:ext cx="1359209" cy="2346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AZ 6 – (Kirkpatric)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b="1" dirty="0">
                <a:ea typeface="+mn-lt"/>
                <a:cs typeface="+mn-lt"/>
              </a:rPr>
              <a:t>CO 8 – NEW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  <a:ea typeface="+mn-lt"/>
                <a:cs typeface="+mn-lt"/>
              </a:rPr>
              <a:t>CA 27 – Garcia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5C5A"/>
                </a:solidFill>
                <a:ea typeface="+mn-lt"/>
                <a:cs typeface="+mn-lt"/>
              </a:rPr>
              <a:t>IA 2 – Hinson  </a:t>
            </a:r>
            <a:endParaRPr lang="en-US" sz="105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ea typeface="+mn-lt"/>
                <a:cs typeface="+mn-lt"/>
              </a:rPr>
              <a:t>IA 3 – </a:t>
            </a:r>
            <a:r>
              <a:rPr lang="en-US" sz="1050" dirty="0" err="1">
                <a:ea typeface="+mn-lt"/>
                <a:cs typeface="+mn-lt"/>
              </a:rPr>
              <a:t>Axne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ea typeface="+mn-lt"/>
                <a:cs typeface="+mn-lt"/>
              </a:rPr>
              <a:t>NJ 7 – Malinowski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ea typeface="+mn-lt"/>
                <a:cs typeface="+mn-lt"/>
              </a:rPr>
              <a:t>OR 5 – (Schrader)</a:t>
            </a:r>
            <a:endParaRPr lang="en-US" sz="1050" dirty="0">
              <a:solidFill>
                <a:srgbClr val="FF5C5A"/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357FFF"/>
                </a:solidFill>
                <a:ea typeface="+mn-lt"/>
                <a:cs typeface="+mn-lt"/>
              </a:rPr>
              <a:t>VA 2 – Luria</a:t>
            </a:r>
            <a:endParaRPr lang="en-US" sz="1050" dirty="0">
              <a:ea typeface="+mn-lt"/>
              <a:cs typeface="+mn-lt"/>
            </a:endParaRPr>
          </a:p>
          <a:p>
            <a:pPr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5C5A"/>
                </a:solidFill>
                <a:ea typeface="+mn-lt"/>
                <a:cs typeface="+mn-lt"/>
              </a:rPr>
              <a:t> </a:t>
            </a:r>
            <a:br>
              <a:rPr lang="en-US" sz="1050" dirty="0"/>
            </a:br>
            <a:endParaRPr lang="en-US" sz="1050">
              <a:solidFill>
                <a:srgbClr val="FF5C5A"/>
              </a:solidFill>
              <a:cs typeface="Calibri" panose="020F0502020204030204"/>
            </a:endParaRPr>
          </a:p>
        </p:txBody>
      </p:sp>
      <p:sp>
        <p:nvSpPr>
          <p:cNvPr id="56" name="Shape 572">
            <a:extLst>
              <a:ext uri="{FF2B5EF4-FFF2-40B4-BE49-F238E27FC236}">
                <a16:creationId xmlns:a16="http://schemas.microsoft.com/office/drawing/2014/main" id="{0C9046A6-9B56-4E13-B31C-B63F0B6B7526}"/>
              </a:ext>
            </a:extLst>
          </p:cNvPr>
          <p:cNvSpPr/>
          <p:nvPr/>
        </p:nvSpPr>
        <p:spPr>
          <a:xfrm>
            <a:off x="3773600" y="2312754"/>
            <a:ext cx="1490800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cs typeface="Calibri" panose="020F0502020204030204"/>
              </a:rPr>
              <a:t>CA </a:t>
            </a:r>
            <a:r>
              <a:rPr lang="en-US" sz="1050" dirty="0">
                <a:ea typeface="+mn-lt"/>
                <a:cs typeface="+mn-lt"/>
              </a:rPr>
              <a:t>47 – Porter</a:t>
            </a:r>
            <a:endParaRPr lang="en-US" sz="105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CA 49 – Levin 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  <a:ea typeface="+mn-lt"/>
                <a:cs typeface="+mn-lt"/>
              </a:rPr>
              <a:t>IL 13 – (R. Davis)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KS 3 – Davids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ME 2 – Golden 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>
                <a:solidFill>
                  <a:srgbClr val="FF0000"/>
                </a:solidFill>
              </a:rPr>
              <a:t>MI 3 – (Meijer) 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MI 7 – Slotkin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NH 1 – Pappas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NV 1 – Titus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NV 3 – Lee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NY 3 – (Suozzi)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NY 4 – (Rice) </a:t>
            </a:r>
            <a:br>
              <a:rPr lang="en-US" sz="1050" dirty="0"/>
            </a:br>
            <a:r>
              <a:rPr lang="en-US" sz="1050" dirty="0"/>
              <a:t>NY 18 – Ryan</a:t>
            </a: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OR 4 – DeFazio </a:t>
            </a:r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050" dirty="0"/>
              <a:t>VA 7 – </a:t>
            </a:r>
            <a:r>
              <a:rPr lang="en-US" sz="1050" dirty="0" err="1"/>
              <a:t>Spanberger</a:t>
            </a:r>
            <a:endParaRPr lang="en-US" sz="1050" dirty="0"/>
          </a:p>
          <a:p>
            <a:pPr>
              <a:lnSpc>
                <a:spcPct val="150000"/>
              </a:lnSpc>
              <a:defRPr sz="10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1672111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 flipH="1">
            <a:off x="-618127" y="-167773"/>
            <a:ext cx="12927491" cy="747468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2982350" y="580410"/>
            <a:ext cx="11426399" cy="880337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2982350" y="321238"/>
            <a:ext cx="13478737" cy="974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8132544" y="388440"/>
            <a:ext cx="9501511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1330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/>
              <a:t>The Big Picture</a:t>
            </a:r>
          </a:p>
          <a:p>
            <a:endParaRPr lang="en-US"/>
          </a:p>
        </p:txBody>
      </p:sp>
      <p:grpSp>
        <p:nvGrpSpPr>
          <p:cNvPr id="156" name="Group 156"/>
          <p:cNvGrpSpPr/>
          <p:nvPr/>
        </p:nvGrpSpPr>
        <p:grpSpPr>
          <a:xfrm>
            <a:off x="9795106" y="5918708"/>
            <a:ext cx="2314303" cy="1101385"/>
            <a:chOff x="0" y="0"/>
            <a:chExt cx="2314301" cy="1101384"/>
          </a:xfrm>
        </p:grpSpPr>
        <p:pic>
          <p:nvPicPr>
            <p:cNvPr id="154" name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Shape 157"/>
          <p:cNvSpPr/>
          <p:nvPr/>
        </p:nvSpPr>
        <p:spPr>
          <a:xfrm>
            <a:off x="91439" y="2147942"/>
            <a:ext cx="1191126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-190843" y="3332349"/>
            <a:ext cx="12098955" cy="1608470"/>
            <a:chOff x="-3079846" y="79474"/>
            <a:chExt cx="12098951" cy="1608468"/>
          </a:xfrm>
        </p:grpSpPr>
        <p:sp>
          <p:nvSpPr>
            <p:cNvPr id="158" name="Shape 158"/>
            <p:cNvSpPr/>
            <p:nvPr/>
          </p:nvSpPr>
          <p:spPr>
            <a:xfrm>
              <a:off x="-3079846" y="79474"/>
              <a:ext cx="12098951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6778617" y="377301"/>
              <a:ext cx="81545" cy="1310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161" name="Shape 161"/>
          <p:cNvSpPr/>
          <p:nvPr/>
        </p:nvSpPr>
        <p:spPr>
          <a:xfrm>
            <a:off x="1161324" y="5339400"/>
            <a:ext cx="936858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2982350" y="164756"/>
            <a:ext cx="11515499" cy="1130544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2" name="Shape 492">
            <a:extLst>
              <a:ext uri="{FF2B5EF4-FFF2-40B4-BE49-F238E27FC236}">
                <a16:creationId xmlns:a16="http://schemas.microsoft.com/office/drawing/2014/main" id="{EA0B1A36-2A98-4AC2-AB9B-E150E031A1A2}"/>
              </a:ext>
            </a:extLst>
          </p:cNvPr>
          <p:cNvSpPr/>
          <p:nvPr/>
        </p:nvSpPr>
        <p:spPr>
          <a:xfrm>
            <a:off x="480714" y="4525213"/>
            <a:ext cx="101357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sz="1600"/>
          </a:p>
        </p:txBody>
      </p:sp>
      <p:sp>
        <p:nvSpPr>
          <p:cNvPr id="21" name="Shape 650">
            <a:extLst>
              <a:ext uri="{FF2B5EF4-FFF2-40B4-BE49-F238E27FC236}">
                <a16:creationId xmlns:a16="http://schemas.microsoft.com/office/drawing/2014/main" id="{24A7E9CE-C1E8-4F02-9D90-5127B6426125}"/>
              </a:ext>
            </a:extLst>
          </p:cNvPr>
          <p:cNvSpPr/>
          <p:nvPr/>
        </p:nvSpPr>
        <p:spPr>
          <a:xfrm>
            <a:off x="2880045" y="1889698"/>
            <a:ext cx="690756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sz="2600" dirty="0"/>
              <a:t>199 races currently rated Solid, Likely, Lean, or Tilting Democratic</a:t>
            </a:r>
            <a:endParaRPr sz="2600" dirty="0"/>
          </a:p>
        </p:txBody>
      </p:sp>
      <p:pic>
        <p:nvPicPr>
          <p:cNvPr id="22" name="image9.png">
            <a:extLst>
              <a:ext uri="{FF2B5EF4-FFF2-40B4-BE49-F238E27FC236}">
                <a16:creationId xmlns:a16="http://schemas.microsoft.com/office/drawing/2014/main" id="{6CBB85CB-B16E-48B5-AD1C-B266C046C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832" y="1718932"/>
            <a:ext cx="1161430" cy="112701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F16492-D9EF-41D1-BC7D-D5BA300DDB2E}"/>
              </a:ext>
            </a:extLst>
          </p:cNvPr>
          <p:cNvSpPr txBox="1"/>
          <p:nvPr/>
        </p:nvSpPr>
        <p:spPr>
          <a:xfrm>
            <a:off x="2850748" y="2990479"/>
            <a:ext cx="6930683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216 races currently rated Solid, Likely, Lean, or Tilting Republican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image8.png">
            <a:extLst>
              <a:ext uri="{FF2B5EF4-FFF2-40B4-BE49-F238E27FC236}">
                <a16:creationId xmlns:a16="http://schemas.microsoft.com/office/drawing/2014/main" id="{2524CB4A-C55E-43C6-B155-3E67C7BB3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216" y="2921640"/>
            <a:ext cx="1320661" cy="100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DF6535-4C1C-4919-81E9-F91D48C11524}"/>
              </a:ext>
            </a:extLst>
          </p:cNvPr>
          <p:cNvSpPr txBox="1"/>
          <p:nvPr/>
        </p:nvSpPr>
        <p:spPr>
          <a:xfrm>
            <a:off x="2880045" y="4367148"/>
            <a:ext cx="6930683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entury Gothic"/>
              </a:rPr>
              <a:t>20 pure Toss-ups</a:t>
            </a:r>
          </a:p>
        </p:txBody>
      </p:sp>
      <p:pic>
        <p:nvPicPr>
          <p:cNvPr id="4" name="Graphic 3" descr="Dice outline">
            <a:extLst>
              <a:ext uri="{FF2B5EF4-FFF2-40B4-BE49-F238E27FC236}">
                <a16:creationId xmlns:a16="http://schemas.microsoft.com/office/drawing/2014/main" id="{15A01542-7DF4-4A40-AD33-E4A5F8CBF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8673" y="4233222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C8E181-1BC9-A88C-C21D-977ED2343CF9}"/>
              </a:ext>
            </a:extLst>
          </p:cNvPr>
          <p:cNvSpPr txBox="1"/>
          <p:nvPr/>
        </p:nvSpPr>
        <p:spPr>
          <a:xfrm>
            <a:off x="1748673" y="5356255"/>
            <a:ext cx="8465906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Century Gothic"/>
              </a:rPr>
              <a:t>Current projection: GOP net gain of 13-30 seats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9A2AF-8D79-99DC-105F-64433E755AC9}"/>
              </a:ext>
            </a:extLst>
          </p:cNvPr>
          <p:cNvSpPr txBox="1"/>
          <p:nvPr/>
        </p:nvSpPr>
        <p:spPr>
          <a:xfrm>
            <a:off x="1748673" y="5811333"/>
            <a:ext cx="846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218 seats needed for a majority</a:t>
            </a:r>
          </a:p>
        </p:txBody>
      </p:sp>
    </p:spTree>
    <p:extLst>
      <p:ext uri="{BB962C8B-B14F-4D97-AF65-F5344CB8AC3E}">
        <p14:creationId xmlns:p14="http://schemas.microsoft.com/office/powerpoint/2010/main" val="232776016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flipV="1">
            <a:off x="-512336" y="-372141"/>
            <a:ext cx="12927491" cy="747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2-small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904179" y="-126875"/>
            <a:ext cx="13399236" cy="7582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628715" y="2916495"/>
            <a:ext cx="11017745" cy="12933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40079">
              <a:defRPr sz="5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6600" b="1"/>
              <a:t>Fight for the Governors</a:t>
            </a:r>
            <a:br>
              <a:rPr lang="en-US" sz="6600" b="1"/>
            </a:br>
            <a:endParaRPr sz="6600" b="1"/>
          </a:p>
        </p:txBody>
      </p:sp>
      <p:sp>
        <p:nvSpPr>
          <p:cNvPr id="141" name="Shape 141"/>
          <p:cNvSpPr/>
          <p:nvPr/>
        </p:nvSpPr>
        <p:spPr>
          <a:xfrm>
            <a:off x="1315055" y="2182508"/>
            <a:ext cx="9561891" cy="1805173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44" name="Group 144"/>
          <p:cNvGrpSpPr/>
          <p:nvPr/>
        </p:nvGrpSpPr>
        <p:grpSpPr>
          <a:xfrm>
            <a:off x="3745870" y="4979211"/>
            <a:ext cx="4968408" cy="2189194"/>
            <a:chOff x="0" y="0"/>
            <a:chExt cx="4968406" cy="2189192"/>
          </a:xfrm>
        </p:grpSpPr>
        <p:pic>
          <p:nvPicPr>
            <p:cNvPr id="142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0960" y="0"/>
              <a:ext cx="2507447" cy="21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97231"/>
              <a:ext cx="2391717" cy="1330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55550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/>
          <p:nvPr/>
        </p:nvSpPr>
        <p:spPr>
          <a:xfrm>
            <a:off x="451689" y="1372553"/>
            <a:ext cx="4075706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400"/>
              <a:t>Democrat</a:t>
            </a:r>
            <a:r>
              <a:rPr lang="en-US" sz="2400"/>
              <a:t>ic Seats: 16 </a:t>
            </a:r>
            <a:endParaRPr sz="2400"/>
          </a:p>
        </p:txBody>
      </p:sp>
      <p:sp>
        <p:nvSpPr>
          <p:cNvPr id="673" name="Shape 673"/>
          <p:cNvSpPr/>
          <p:nvPr/>
        </p:nvSpPr>
        <p:spPr>
          <a:xfrm>
            <a:off x="220561" y="2374025"/>
            <a:ext cx="1487123" cy="222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chemeClr val="accent1"/>
                </a:solidFill>
                <a:latin typeface="Century Gothic"/>
              </a:rPr>
              <a:t>CA – Newsom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chemeClr val="accent1"/>
                </a:solidFill>
                <a:latin typeface="Century Gothic"/>
              </a:rPr>
              <a:t>CO – Polis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chemeClr val="accent1"/>
                </a:solidFill>
                <a:latin typeface="Century Gothic"/>
              </a:rPr>
              <a:t>CT – Lamont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chemeClr val="accent1"/>
                </a:solidFill>
                <a:latin typeface="Century Gothic"/>
              </a:rPr>
              <a:t>HI – Open (Ige)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chemeClr val="accent1"/>
                </a:solidFill>
                <a:latin typeface="Century Gothic"/>
              </a:rPr>
              <a:t>IL – Pritzker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chemeClr val="accent1"/>
                </a:solidFill>
                <a:latin typeface="Century Gothic"/>
              </a:rPr>
              <a:t>RI – McKee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endParaRPr lang="en-US" sz="140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4" name="Shape 674"/>
          <p:cNvSpPr/>
          <p:nvPr/>
        </p:nvSpPr>
        <p:spPr>
          <a:xfrm>
            <a:off x="1679897" y="2498761"/>
            <a:ext cx="1120533" cy="22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grpSp>
        <p:nvGrpSpPr>
          <p:cNvPr id="677" name="Group 677"/>
          <p:cNvGrpSpPr/>
          <p:nvPr/>
        </p:nvGrpSpPr>
        <p:grpSpPr>
          <a:xfrm>
            <a:off x="9871306" y="6007608"/>
            <a:ext cx="2314303" cy="1101385"/>
            <a:chOff x="0" y="0"/>
            <a:chExt cx="2314301" cy="1101384"/>
          </a:xfrm>
        </p:grpSpPr>
        <p:pic>
          <p:nvPicPr>
            <p:cNvPr id="675" name="image6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image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80" name="Group 680"/>
          <p:cNvGrpSpPr/>
          <p:nvPr/>
        </p:nvGrpSpPr>
        <p:grpSpPr>
          <a:xfrm>
            <a:off x="156970" y="5834667"/>
            <a:ext cx="2170363" cy="879162"/>
            <a:chOff x="-9726080" y="-63500"/>
            <a:chExt cx="2170362" cy="879160"/>
          </a:xfrm>
        </p:grpSpPr>
        <p:pic>
          <p:nvPicPr>
            <p:cNvPr id="678" name="image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726080" y="139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image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602872" y="-63500"/>
              <a:ext cx="1047154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1" name="Shape 681"/>
          <p:cNvSpPr/>
          <p:nvPr/>
        </p:nvSpPr>
        <p:spPr>
          <a:xfrm>
            <a:off x="3236689" y="-133418"/>
            <a:ext cx="5716935" cy="1132145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682" name="Shape 682"/>
          <p:cNvSpPr/>
          <p:nvPr/>
        </p:nvSpPr>
        <p:spPr>
          <a:xfrm>
            <a:off x="3324078" y="-940001"/>
            <a:ext cx="5542157" cy="1850066"/>
          </a:xfrm>
          <a:prstGeom prst="rect">
            <a:avLst/>
          </a:prstGeom>
          <a:solidFill>
            <a:srgbClr val="EE56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EE5654"/>
                </a:solidFill>
              </a:defRPr>
            </a:pPr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3408545" y="-1025132"/>
            <a:ext cx="5373221" cy="1850066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385170"/>
                </a:solidFill>
              </a:defRPr>
            </a:pPr>
            <a:endParaRPr/>
          </a:p>
        </p:txBody>
      </p:sp>
      <p:sp>
        <p:nvSpPr>
          <p:cNvPr id="684" name="Shape 684"/>
          <p:cNvSpPr/>
          <p:nvPr/>
        </p:nvSpPr>
        <p:spPr>
          <a:xfrm>
            <a:off x="2319005" y="118688"/>
            <a:ext cx="75523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3000"/>
              <a:t>2022 Governors </a:t>
            </a:r>
            <a:r>
              <a:rPr lang="en-US" sz="3000" b="1"/>
              <a:t>Races</a:t>
            </a:r>
            <a:endParaRPr sz="3000" b="1"/>
          </a:p>
        </p:txBody>
      </p:sp>
      <p:sp>
        <p:nvSpPr>
          <p:cNvPr id="685" name="Shape 685"/>
          <p:cNvSpPr/>
          <p:nvPr/>
        </p:nvSpPr>
        <p:spPr>
          <a:xfrm>
            <a:off x="5134710" y="2484142"/>
            <a:ext cx="1312378" cy="322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600">
              <a:solidFill>
                <a:srgbClr val="FF5C5A"/>
              </a:solidFill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7977710" y="1372553"/>
            <a:ext cx="4075705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400"/>
              <a:t>Republican</a:t>
            </a:r>
            <a:r>
              <a:rPr lang="en-US" sz="2400"/>
              <a:t> Seats: 20 </a:t>
            </a:r>
            <a:endParaRPr sz="2400"/>
          </a:p>
        </p:txBody>
      </p:sp>
      <p:sp>
        <p:nvSpPr>
          <p:cNvPr id="695" name="Shape 695"/>
          <p:cNvSpPr/>
          <p:nvPr/>
        </p:nvSpPr>
        <p:spPr>
          <a:xfrm>
            <a:off x="2757263" y="2031258"/>
            <a:ext cx="1161373" cy="307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1400" b="1" spc="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LEAN D</a:t>
            </a:r>
          </a:p>
        </p:txBody>
      </p:sp>
      <p:sp>
        <p:nvSpPr>
          <p:cNvPr id="717" name="Shape 717"/>
          <p:cNvSpPr/>
          <p:nvPr/>
        </p:nvSpPr>
        <p:spPr>
          <a:xfrm>
            <a:off x="9273226" y="2496446"/>
            <a:ext cx="1411323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/>
          </a:p>
        </p:txBody>
      </p:sp>
      <p:sp>
        <p:nvSpPr>
          <p:cNvPr id="718" name="Shape 718"/>
          <p:cNvSpPr/>
          <p:nvPr/>
        </p:nvSpPr>
        <p:spPr>
          <a:xfrm>
            <a:off x="9128083" y="2333139"/>
            <a:ext cx="1524561" cy="1251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C00000"/>
                </a:solidFill>
              </a:rPr>
              <a:t>AK – Dunleavy</a:t>
            </a: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C00000"/>
                </a:solidFill>
              </a:rPr>
              <a:t>FL – DeSantis</a:t>
            </a: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C00000"/>
                </a:solidFill>
                <a:ea typeface="+mn-lt"/>
                <a:cs typeface="+mn-lt"/>
              </a:rPr>
              <a:t>OK – Stitt </a:t>
            </a: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10522557" y="2335342"/>
            <a:ext cx="1653507" cy="4163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AL – Ivey</a:t>
            </a:r>
            <a:endParaRPr lang="en-US" sz="1300"/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AR – Open (Hutchinson)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ID – Little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IA – Reynolds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NE – Open (Ricketts)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  <a:ea typeface="+mn-lt"/>
                <a:cs typeface="+mn-lt"/>
              </a:rPr>
              <a:t>NH – Sununu</a:t>
            </a:r>
            <a:endParaRPr lang="en-US" sz="130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OH – DeWine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SC – McMaster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SD – Noem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TN – Lee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TX – Abbott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VT – Scott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300" dirty="0">
                <a:solidFill>
                  <a:srgbClr val="C00000"/>
                </a:solidFill>
              </a:rPr>
              <a:t>WY - Gordon</a:t>
            </a:r>
          </a:p>
        </p:txBody>
      </p:sp>
      <p:sp>
        <p:nvSpPr>
          <p:cNvPr id="54" name="Shape 686">
            <a:extLst>
              <a:ext uri="{FF2B5EF4-FFF2-40B4-BE49-F238E27FC236}">
                <a16:creationId xmlns:a16="http://schemas.microsoft.com/office/drawing/2014/main" id="{BA69B470-0FB6-4DA5-8238-CD6615576938}"/>
              </a:ext>
            </a:extLst>
          </p:cNvPr>
          <p:cNvSpPr/>
          <p:nvPr/>
        </p:nvSpPr>
        <p:spPr>
          <a:xfrm>
            <a:off x="1615897" y="2366757"/>
            <a:ext cx="1406216" cy="1898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C00000"/>
                </a:solidFill>
                <a:ea typeface="+mn-lt"/>
                <a:cs typeface="+mn-lt"/>
              </a:rPr>
              <a:t>MA – Open </a:t>
            </a:r>
            <a:endParaRPr lang="en-US" sz="1400" dirty="0">
              <a:solidFill>
                <a:srgbClr val="FF5C5A"/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C00000"/>
                </a:solidFill>
                <a:ea typeface="+mn-lt"/>
                <a:cs typeface="+mn-lt"/>
              </a:rPr>
              <a:t>(Baker)</a:t>
            </a:r>
            <a:endParaRPr lang="en-US" sz="1400" dirty="0">
              <a:solidFill>
                <a:srgbClr val="4472C4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C00000"/>
                </a:solidFill>
              </a:rPr>
              <a:t>MD – Open</a:t>
            </a:r>
            <a:br>
              <a:rPr lang="en-US" sz="1400" dirty="0"/>
            </a:br>
            <a:r>
              <a:rPr lang="en-US" sz="1400" dirty="0">
                <a:solidFill>
                  <a:srgbClr val="C00000"/>
                </a:solidFill>
              </a:rPr>
              <a:t>(Hogan)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chemeClr val="accent1"/>
                </a:solidFill>
              </a:rPr>
              <a:t>NY – </a:t>
            </a:r>
            <a:r>
              <a:rPr lang="en-US" sz="1400" dirty="0" err="1">
                <a:solidFill>
                  <a:schemeClr val="accent1"/>
                </a:solidFill>
              </a:rPr>
              <a:t>Hochul</a:t>
            </a:r>
            <a:endParaRPr lang="en-US" sz="1400" dirty="0" err="1">
              <a:solidFill>
                <a:schemeClr val="accent1"/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" name="Shape 685">
            <a:extLst>
              <a:ext uri="{FF2B5EF4-FFF2-40B4-BE49-F238E27FC236}">
                <a16:creationId xmlns:a16="http://schemas.microsoft.com/office/drawing/2014/main" id="{0EFAC9A3-D570-4EA1-9D88-0CB90B01B9AA}"/>
              </a:ext>
            </a:extLst>
          </p:cNvPr>
          <p:cNvSpPr/>
          <p:nvPr/>
        </p:nvSpPr>
        <p:spPr>
          <a:xfrm>
            <a:off x="5150551" y="4139674"/>
            <a:ext cx="1312378" cy="322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600">
              <a:solidFill>
                <a:srgbClr val="FF5C5A"/>
              </a:solidFill>
            </a:endParaRPr>
          </a:p>
        </p:txBody>
      </p:sp>
      <p:sp>
        <p:nvSpPr>
          <p:cNvPr id="62" name="Shape 686">
            <a:extLst>
              <a:ext uri="{FF2B5EF4-FFF2-40B4-BE49-F238E27FC236}">
                <a16:creationId xmlns:a16="http://schemas.microsoft.com/office/drawing/2014/main" id="{702B43C8-0AB1-4732-A925-93AFD4C86E11}"/>
              </a:ext>
            </a:extLst>
          </p:cNvPr>
          <p:cNvSpPr/>
          <p:nvPr/>
        </p:nvSpPr>
        <p:spPr>
          <a:xfrm>
            <a:off x="5150550" y="2422053"/>
            <a:ext cx="1261799" cy="222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>
                <a:solidFill>
                  <a:srgbClr val="C00000"/>
                </a:solidFill>
              </a:rPr>
              <a:t>AZ – (Ducey)</a:t>
            </a:r>
            <a:endParaRPr lang="en-US" sz="1400">
              <a:solidFill>
                <a:srgbClr val="FF5C5A"/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>
                <a:solidFill>
                  <a:srgbClr val="4472C4"/>
                </a:solidFill>
                <a:ea typeface="+mn-lt"/>
                <a:cs typeface="+mn-lt"/>
              </a:rPr>
              <a:t>NV – Sisolak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>
                <a:solidFill>
                  <a:srgbClr val="4472C4"/>
                </a:solidFill>
              </a:rPr>
              <a:t>KS – Kelly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>
                <a:solidFill>
                  <a:srgbClr val="4472C4"/>
                </a:solidFill>
              </a:rPr>
              <a:t>WI – Evers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>
                <a:solidFill>
                  <a:srgbClr val="4472C4"/>
                </a:solidFill>
              </a:rPr>
              <a:t>OR – Open </a:t>
            </a:r>
            <a:br>
              <a:rPr lang="en-US" sz="1400">
                <a:solidFill>
                  <a:srgbClr val="4472C4"/>
                </a:solidFill>
              </a:rPr>
            </a:br>
            <a:r>
              <a:rPr lang="en-US" sz="1400">
                <a:solidFill>
                  <a:srgbClr val="4472C4"/>
                </a:solidFill>
              </a:rPr>
              <a:t>(Brown)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400">
              <a:solidFill>
                <a:srgbClr val="4472C4"/>
              </a:solidFill>
            </a:endParaRPr>
          </a:p>
        </p:txBody>
      </p:sp>
      <p:sp>
        <p:nvSpPr>
          <p:cNvPr id="64" name="Shape 718">
            <a:extLst>
              <a:ext uri="{FF2B5EF4-FFF2-40B4-BE49-F238E27FC236}">
                <a16:creationId xmlns:a16="http://schemas.microsoft.com/office/drawing/2014/main" id="{2C0EE1C9-9B45-4350-8E79-167CC5B3A0D5}"/>
              </a:ext>
            </a:extLst>
          </p:cNvPr>
          <p:cNvSpPr/>
          <p:nvPr/>
        </p:nvSpPr>
        <p:spPr>
          <a:xfrm>
            <a:off x="7839213" y="2331575"/>
            <a:ext cx="1185522" cy="282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>
                <a:solidFill>
                  <a:srgbClr val="C00000"/>
                </a:solidFill>
              </a:rPr>
              <a:t>GA – Kemp</a:t>
            </a:r>
          </a:p>
        </p:txBody>
      </p:sp>
      <p:grpSp>
        <p:nvGrpSpPr>
          <p:cNvPr id="65" name="Group 715">
            <a:extLst>
              <a:ext uri="{FF2B5EF4-FFF2-40B4-BE49-F238E27FC236}">
                <a16:creationId xmlns:a16="http://schemas.microsoft.com/office/drawing/2014/main" id="{7D9B744D-0B15-43BC-9772-D7D76AD2CF3B}"/>
              </a:ext>
            </a:extLst>
          </p:cNvPr>
          <p:cNvGrpSpPr/>
          <p:nvPr/>
        </p:nvGrpSpPr>
        <p:grpSpPr>
          <a:xfrm>
            <a:off x="220561" y="1842921"/>
            <a:ext cx="11563398" cy="456517"/>
            <a:chOff x="0" y="-2"/>
            <a:chExt cx="11563398" cy="456516"/>
          </a:xfrm>
        </p:grpSpPr>
        <p:grpSp>
          <p:nvGrpSpPr>
            <p:cNvPr id="66" name="Group 690">
              <a:extLst>
                <a:ext uri="{FF2B5EF4-FFF2-40B4-BE49-F238E27FC236}">
                  <a16:creationId xmlns:a16="http://schemas.microsoft.com/office/drawing/2014/main" id="{8BB20AEE-2FA1-4192-A96C-71DF28DB82CB}"/>
                </a:ext>
              </a:extLst>
            </p:cNvPr>
            <p:cNvGrpSpPr/>
            <p:nvPr/>
          </p:nvGrpSpPr>
          <p:grpSpPr>
            <a:xfrm>
              <a:off x="0" y="-2"/>
              <a:ext cx="1297668" cy="456516"/>
              <a:chOff x="0" y="-1"/>
              <a:chExt cx="1297667" cy="456514"/>
            </a:xfrm>
          </p:grpSpPr>
          <p:sp>
            <p:nvSpPr>
              <p:cNvPr id="91" name="Shape 688">
                <a:extLst>
                  <a:ext uri="{FF2B5EF4-FFF2-40B4-BE49-F238E27FC236}">
                    <a16:creationId xmlns:a16="http://schemas.microsoft.com/office/drawing/2014/main" id="{BD9F128B-D3F8-4BC3-85DD-945BE811E4C7}"/>
                  </a:ext>
                </a:extLst>
              </p:cNvPr>
              <p:cNvSpPr/>
              <p:nvPr/>
            </p:nvSpPr>
            <p:spPr>
              <a:xfrm>
                <a:off x="0" y="-1"/>
                <a:ext cx="1297667" cy="456514"/>
              </a:xfrm>
              <a:prstGeom prst="rect">
                <a:avLst/>
              </a:prstGeom>
              <a:solidFill>
                <a:srgbClr val="2255A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Shape 689">
                <a:extLst>
                  <a:ext uri="{FF2B5EF4-FFF2-40B4-BE49-F238E27FC236}">
                    <a16:creationId xmlns:a16="http://schemas.microsoft.com/office/drawing/2014/main" id="{711CC92C-9E50-487E-B7D4-E1C8716B26A6}"/>
                  </a:ext>
                </a:extLst>
              </p:cNvPr>
              <p:cNvSpPr/>
              <p:nvPr/>
            </p:nvSpPr>
            <p:spPr>
              <a:xfrm>
                <a:off x="0" y="74586"/>
                <a:ext cx="1297667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SOLID D</a:t>
                </a:r>
              </a:p>
            </p:txBody>
          </p:sp>
        </p:grpSp>
        <p:grpSp>
          <p:nvGrpSpPr>
            <p:cNvPr id="67" name="Group 693">
              <a:extLst>
                <a:ext uri="{FF2B5EF4-FFF2-40B4-BE49-F238E27FC236}">
                  <a16:creationId xmlns:a16="http://schemas.microsoft.com/office/drawing/2014/main" id="{76D299B2-EAAD-4F35-B5EE-451B5F64EDEB}"/>
                </a:ext>
              </a:extLst>
            </p:cNvPr>
            <p:cNvGrpSpPr/>
            <p:nvPr/>
          </p:nvGrpSpPr>
          <p:grpSpPr>
            <a:xfrm>
              <a:off x="1291449" y="-2"/>
              <a:ext cx="1296472" cy="456516"/>
              <a:chOff x="-1" y="-1"/>
              <a:chExt cx="1296471" cy="456514"/>
            </a:xfrm>
          </p:grpSpPr>
          <p:sp>
            <p:nvSpPr>
              <p:cNvPr id="89" name="Shape 691">
                <a:extLst>
                  <a:ext uri="{FF2B5EF4-FFF2-40B4-BE49-F238E27FC236}">
                    <a16:creationId xmlns:a16="http://schemas.microsoft.com/office/drawing/2014/main" id="{A2D4A763-D60F-4594-9E30-02D788C17A09}"/>
                  </a:ext>
                </a:extLst>
              </p:cNvPr>
              <p:cNvSpPr/>
              <p:nvPr/>
            </p:nvSpPr>
            <p:spPr>
              <a:xfrm>
                <a:off x="-1" y="-1"/>
                <a:ext cx="1296471" cy="456514"/>
              </a:xfrm>
              <a:prstGeom prst="rect">
                <a:avLst/>
              </a:prstGeom>
              <a:solidFill>
                <a:srgbClr val="2861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Shape 692">
                <a:extLst>
                  <a:ext uri="{FF2B5EF4-FFF2-40B4-BE49-F238E27FC236}">
                    <a16:creationId xmlns:a16="http://schemas.microsoft.com/office/drawing/2014/main" id="{2BD566AF-B25C-4978-9CF3-1A04FEB42D2B}"/>
                  </a:ext>
                </a:extLst>
              </p:cNvPr>
              <p:cNvSpPr/>
              <p:nvPr/>
            </p:nvSpPr>
            <p:spPr>
              <a:xfrm>
                <a:off x="-1" y="74586"/>
                <a:ext cx="1296471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LIKELY D</a:t>
                </a:r>
              </a:p>
            </p:txBody>
          </p:sp>
        </p:grpSp>
        <p:grpSp>
          <p:nvGrpSpPr>
            <p:cNvPr id="68" name="Group 696">
              <a:extLst>
                <a:ext uri="{FF2B5EF4-FFF2-40B4-BE49-F238E27FC236}">
                  <a16:creationId xmlns:a16="http://schemas.microsoft.com/office/drawing/2014/main" id="{1E6DC0C2-6BA4-4679-8F97-EA954E49AB79}"/>
                </a:ext>
              </a:extLst>
            </p:cNvPr>
            <p:cNvGrpSpPr/>
            <p:nvPr/>
          </p:nvGrpSpPr>
          <p:grpSpPr>
            <a:xfrm>
              <a:off x="2579463" y="-2"/>
              <a:ext cx="1161373" cy="456516"/>
              <a:chOff x="0" y="-1"/>
              <a:chExt cx="1161371" cy="456514"/>
            </a:xfrm>
          </p:grpSpPr>
          <p:sp>
            <p:nvSpPr>
              <p:cNvPr id="87" name="Shape 694">
                <a:extLst>
                  <a:ext uri="{FF2B5EF4-FFF2-40B4-BE49-F238E27FC236}">
                    <a16:creationId xmlns:a16="http://schemas.microsoft.com/office/drawing/2014/main" id="{44799841-D2DB-4EF1-BB70-1881EC089787}"/>
                  </a:ext>
                </a:extLst>
              </p:cNvPr>
              <p:cNvSpPr/>
              <p:nvPr/>
            </p:nvSpPr>
            <p:spPr>
              <a:xfrm>
                <a:off x="0" y="-1"/>
                <a:ext cx="1161371" cy="456514"/>
              </a:xfrm>
              <a:prstGeom prst="rect">
                <a:avLst/>
              </a:prstGeom>
              <a:solidFill>
                <a:srgbClr val="357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Shape 695">
                <a:extLst>
                  <a:ext uri="{FF2B5EF4-FFF2-40B4-BE49-F238E27FC236}">
                    <a16:creationId xmlns:a16="http://schemas.microsoft.com/office/drawing/2014/main" id="{FDFFA46A-3137-43A6-86AA-9C49BD258EBE}"/>
                  </a:ext>
                </a:extLst>
              </p:cNvPr>
              <p:cNvSpPr/>
              <p:nvPr/>
            </p:nvSpPr>
            <p:spPr>
              <a:xfrm>
                <a:off x="0" y="74586"/>
                <a:ext cx="1161371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LEAN D</a:t>
                </a:r>
              </a:p>
            </p:txBody>
          </p:sp>
        </p:grpSp>
        <p:grpSp>
          <p:nvGrpSpPr>
            <p:cNvPr id="69" name="Group 699">
              <a:extLst>
                <a:ext uri="{FF2B5EF4-FFF2-40B4-BE49-F238E27FC236}">
                  <a16:creationId xmlns:a16="http://schemas.microsoft.com/office/drawing/2014/main" id="{8A4C074C-9DD3-4C65-A0ED-C5FB9145D9E3}"/>
                </a:ext>
              </a:extLst>
            </p:cNvPr>
            <p:cNvGrpSpPr/>
            <p:nvPr/>
          </p:nvGrpSpPr>
          <p:grpSpPr>
            <a:xfrm>
              <a:off x="4886457" y="-2"/>
              <a:ext cx="1324138" cy="456516"/>
              <a:chOff x="-1" y="-1"/>
              <a:chExt cx="1324137" cy="456514"/>
            </a:xfrm>
          </p:grpSpPr>
          <p:sp>
            <p:nvSpPr>
              <p:cNvPr id="85" name="Shape 697">
                <a:extLst>
                  <a:ext uri="{FF2B5EF4-FFF2-40B4-BE49-F238E27FC236}">
                    <a16:creationId xmlns:a16="http://schemas.microsoft.com/office/drawing/2014/main" id="{190F48C6-7C69-4D5F-B9EC-006A1F6C6FA9}"/>
                  </a:ext>
                </a:extLst>
              </p:cNvPr>
              <p:cNvSpPr/>
              <p:nvPr/>
            </p:nvSpPr>
            <p:spPr>
              <a:xfrm>
                <a:off x="-1" y="-1"/>
                <a:ext cx="1324137" cy="456514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Shape 698">
                <a:extLst>
                  <a:ext uri="{FF2B5EF4-FFF2-40B4-BE49-F238E27FC236}">
                    <a16:creationId xmlns:a16="http://schemas.microsoft.com/office/drawing/2014/main" id="{E604E120-EE74-46D9-90A4-14481603678C}"/>
                  </a:ext>
                </a:extLst>
              </p:cNvPr>
              <p:cNvSpPr/>
              <p:nvPr/>
            </p:nvSpPr>
            <p:spPr>
              <a:xfrm>
                <a:off x="-1" y="74586"/>
                <a:ext cx="1324137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TOSS UP</a:t>
                </a:r>
              </a:p>
            </p:txBody>
          </p:sp>
        </p:grpSp>
        <p:grpSp>
          <p:nvGrpSpPr>
            <p:cNvPr id="70" name="Group 702">
              <a:extLst>
                <a:ext uri="{FF2B5EF4-FFF2-40B4-BE49-F238E27FC236}">
                  <a16:creationId xmlns:a16="http://schemas.microsoft.com/office/drawing/2014/main" id="{B4FAA5AA-7EF3-450B-A170-E0838FA3E3CA}"/>
                </a:ext>
              </a:extLst>
            </p:cNvPr>
            <p:cNvGrpSpPr/>
            <p:nvPr/>
          </p:nvGrpSpPr>
          <p:grpSpPr>
            <a:xfrm>
              <a:off x="7502422" y="-2"/>
              <a:ext cx="1298453" cy="456516"/>
              <a:chOff x="-1" y="-1"/>
              <a:chExt cx="1298452" cy="456514"/>
            </a:xfrm>
          </p:grpSpPr>
          <p:sp>
            <p:nvSpPr>
              <p:cNvPr id="83" name="Shape 700">
                <a:extLst>
                  <a:ext uri="{FF2B5EF4-FFF2-40B4-BE49-F238E27FC236}">
                    <a16:creationId xmlns:a16="http://schemas.microsoft.com/office/drawing/2014/main" id="{8C368C7A-4325-4BDD-8FEC-D7792573CFD7}"/>
                  </a:ext>
                </a:extLst>
              </p:cNvPr>
              <p:cNvSpPr/>
              <p:nvPr/>
            </p:nvSpPr>
            <p:spPr>
              <a:xfrm>
                <a:off x="-1" y="-1"/>
                <a:ext cx="1298452" cy="456514"/>
              </a:xfrm>
              <a:prstGeom prst="rect">
                <a:avLst/>
              </a:prstGeom>
              <a:solidFill>
                <a:srgbClr val="EE56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4" name="Shape 701">
                <a:extLst>
                  <a:ext uri="{FF2B5EF4-FFF2-40B4-BE49-F238E27FC236}">
                    <a16:creationId xmlns:a16="http://schemas.microsoft.com/office/drawing/2014/main" id="{6DB257EE-FC91-4C55-88F1-5C1F30380995}"/>
                  </a:ext>
                </a:extLst>
              </p:cNvPr>
              <p:cNvSpPr/>
              <p:nvPr/>
            </p:nvSpPr>
            <p:spPr>
              <a:xfrm>
                <a:off x="-1" y="74586"/>
                <a:ext cx="1298452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LEAN R</a:t>
                </a:r>
              </a:p>
            </p:txBody>
          </p:sp>
        </p:grpSp>
        <p:grpSp>
          <p:nvGrpSpPr>
            <p:cNvPr id="71" name="Group 705">
              <a:extLst>
                <a:ext uri="{FF2B5EF4-FFF2-40B4-BE49-F238E27FC236}">
                  <a16:creationId xmlns:a16="http://schemas.microsoft.com/office/drawing/2014/main" id="{FAA7489B-2809-44F0-B5C8-429031BE1E44}"/>
                </a:ext>
              </a:extLst>
            </p:cNvPr>
            <p:cNvGrpSpPr/>
            <p:nvPr/>
          </p:nvGrpSpPr>
          <p:grpSpPr>
            <a:xfrm>
              <a:off x="8792672" y="-2"/>
              <a:ext cx="1319090" cy="456516"/>
              <a:chOff x="0" y="-1"/>
              <a:chExt cx="1319088" cy="456514"/>
            </a:xfrm>
          </p:grpSpPr>
          <p:sp>
            <p:nvSpPr>
              <p:cNvPr id="81" name="Shape 703">
                <a:extLst>
                  <a:ext uri="{FF2B5EF4-FFF2-40B4-BE49-F238E27FC236}">
                    <a16:creationId xmlns:a16="http://schemas.microsoft.com/office/drawing/2014/main" id="{43834F2C-D78F-42E3-B7FC-7DCB6E33F6C4}"/>
                  </a:ext>
                </a:extLst>
              </p:cNvPr>
              <p:cNvSpPr/>
              <p:nvPr/>
            </p:nvSpPr>
            <p:spPr>
              <a:xfrm>
                <a:off x="0" y="-1"/>
                <a:ext cx="1319088" cy="456514"/>
              </a:xfrm>
              <a:prstGeom prst="rect">
                <a:avLst/>
              </a:prstGeom>
              <a:solidFill>
                <a:srgbClr val="C246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2" name="Shape 704">
                <a:extLst>
                  <a:ext uri="{FF2B5EF4-FFF2-40B4-BE49-F238E27FC236}">
                    <a16:creationId xmlns:a16="http://schemas.microsoft.com/office/drawing/2014/main" id="{DB2D3F9E-76D9-4B8B-83CB-94F202EF6A25}"/>
                  </a:ext>
                </a:extLst>
              </p:cNvPr>
              <p:cNvSpPr/>
              <p:nvPr/>
            </p:nvSpPr>
            <p:spPr>
              <a:xfrm>
                <a:off x="0" y="74586"/>
                <a:ext cx="1319088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LIKELY R</a:t>
                </a:r>
              </a:p>
            </p:txBody>
          </p:sp>
        </p:grpSp>
        <p:grpSp>
          <p:nvGrpSpPr>
            <p:cNvPr id="72" name="Group 708">
              <a:extLst>
                <a:ext uri="{FF2B5EF4-FFF2-40B4-BE49-F238E27FC236}">
                  <a16:creationId xmlns:a16="http://schemas.microsoft.com/office/drawing/2014/main" id="{662A5ADE-ABEC-492A-B21E-2FEF610ED3C0}"/>
                </a:ext>
              </a:extLst>
            </p:cNvPr>
            <p:cNvGrpSpPr/>
            <p:nvPr/>
          </p:nvGrpSpPr>
          <p:grpSpPr>
            <a:xfrm>
              <a:off x="10099326" y="-2"/>
              <a:ext cx="1464072" cy="456516"/>
              <a:chOff x="-1" y="-1"/>
              <a:chExt cx="1464071" cy="456514"/>
            </a:xfrm>
          </p:grpSpPr>
          <p:sp>
            <p:nvSpPr>
              <p:cNvPr id="79" name="Shape 706">
                <a:extLst>
                  <a:ext uri="{FF2B5EF4-FFF2-40B4-BE49-F238E27FC236}">
                    <a16:creationId xmlns:a16="http://schemas.microsoft.com/office/drawing/2014/main" id="{045E647D-EA0B-4F75-AAEA-79266C8876EB}"/>
                  </a:ext>
                </a:extLst>
              </p:cNvPr>
              <p:cNvSpPr/>
              <p:nvPr/>
            </p:nvSpPr>
            <p:spPr>
              <a:xfrm>
                <a:off x="-1" y="-1"/>
                <a:ext cx="1464071" cy="456514"/>
              </a:xfrm>
              <a:prstGeom prst="rect">
                <a:avLst/>
              </a:prstGeom>
              <a:solidFill>
                <a:srgbClr val="A83B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0" name="Shape 707">
                <a:extLst>
                  <a:ext uri="{FF2B5EF4-FFF2-40B4-BE49-F238E27FC236}">
                    <a16:creationId xmlns:a16="http://schemas.microsoft.com/office/drawing/2014/main" id="{07E5713C-A606-452A-8527-4D1C4F5E81D1}"/>
                  </a:ext>
                </a:extLst>
              </p:cNvPr>
              <p:cNvSpPr/>
              <p:nvPr/>
            </p:nvSpPr>
            <p:spPr>
              <a:xfrm>
                <a:off x="-1" y="74586"/>
                <a:ext cx="1464071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SOLID R</a:t>
                </a:r>
              </a:p>
            </p:txBody>
          </p:sp>
        </p:grpSp>
        <p:grpSp>
          <p:nvGrpSpPr>
            <p:cNvPr id="73" name="Group 711">
              <a:extLst>
                <a:ext uri="{FF2B5EF4-FFF2-40B4-BE49-F238E27FC236}">
                  <a16:creationId xmlns:a16="http://schemas.microsoft.com/office/drawing/2014/main" id="{AE503769-A060-4BCC-A63B-515B08C05FFB}"/>
                </a:ext>
              </a:extLst>
            </p:cNvPr>
            <p:cNvGrpSpPr/>
            <p:nvPr/>
          </p:nvGrpSpPr>
          <p:grpSpPr>
            <a:xfrm>
              <a:off x="6191787" y="-2"/>
              <a:ext cx="1319090" cy="456516"/>
              <a:chOff x="0" y="-1"/>
              <a:chExt cx="1319088" cy="456514"/>
            </a:xfrm>
          </p:grpSpPr>
          <p:sp>
            <p:nvSpPr>
              <p:cNvPr id="77" name="Shape 709">
                <a:extLst>
                  <a:ext uri="{FF2B5EF4-FFF2-40B4-BE49-F238E27FC236}">
                    <a16:creationId xmlns:a16="http://schemas.microsoft.com/office/drawing/2014/main" id="{024D17FF-8D38-489B-A995-6D3F04423AD2}"/>
                  </a:ext>
                </a:extLst>
              </p:cNvPr>
              <p:cNvSpPr/>
              <p:nvPr/>
            </p:nvSpPr>
            <p:spPr>
              <a:xfrm>
                <a:off x="0" y="-1"/>
                <a:ext cx="1319088" cy="456514"/>
              </a:xfrm>
              <a:prstGeom prst="rect">
                <a:avLst/>
              </a:prstGeom>
              <a:solidFill>
                <a:srgbClr val="FF60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" name="Shape 710">
                <a:extLst>
                  <a:ext uri="{FF2B5EF4-FFF2-40B4-BE49-F238E27FC236}">
                    <a16:creationId xmlns:a16="http://schemas.microsoft.com/office/drawing/2014/main" id="{48ABCABB-EC17-4F4C-BF2B-904997439037}"/>
                  </a:ext>
                </a:extLst>
              </p:cNvPr>
              <p:cNvSpPr/>
              <p:nvPr/>
            </p:nvSpPr>
            <p:spPr>
              <a:xfrm>
                <a:off x="0" y="74586"/>
                <a:ext cx="1319088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TILT R</a:t>
                </a:r>
              </a:p>
            </p:txBody>
          </p:sp>
        </p:grpSp>
        <p:grpSp>
          <p:nvGrpSpPr>
            <p:cNvPr id="74" name="Group 714">
              <a:extLst>
                <a:ext uri="{FF2B5EF4-FFF2-40B4-BE49-F238E27FC236}">
                  <a16:creationId xmlns:a16="http://schemas.microsoft.com/office/drawing/2014/main" id="{B45E3C2F-9BA6-4CAF-8EE6-C668D0C56F0A}"/>
                </a:ext>
              </a:extLst>
            </p:cNvPr>
            <p:cNvGrpSpPr/>
            <p:nvPr/>
          </p:nvGrpSpPr>
          <p:grpSpPr>
            <a:xfrm>
              <a:off x="3740575" y="-2"/>
              <a:ext cx="1145884" cy="456516"/>
              <a:chOff x="0" y="-1"/>
              <a:chExt cx="1145883" cy="456514"/>
            </a:xfrm>
          </p:grpSpPr>
          <p:sp>
            <p:nvSpPr>
              <p:cNvPr id="75" name="Shape 712">
                <a:extLst>
                  <a:ext uri="{FF2B5EF4-FFF2-40B4-BE49-F238E27FC236}">
                    <a16:creationId xmlns:a16="http://schemas.microsoft.com/office/drawing/2014/main" id="{1C19C4E4-5488-4128-B10F-6C943B8E0376}"/>
                  </a:ext>
                </a:extLst>
              </p:cNvPr>
              <p:cNvSpPr/>
              <p:nvPr/>
            </p:nvSpPr>
            <p:spPr>
              <a:xfrm>
                <a:off x="0" y="-1"/>
                <a:ext cx="1145883" cy="456514"/>
              </a:xfrm>
              <a:prstGeom prst="rect">
                <a:avLst/>
              </a:prstGeom>
              <a:solidFill>
                <a:srgbClr val="02A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6" name="Shape 713">
                <a:extLst>
                  <a:ext uri="{FF2B5EF4-FFF2-40B4-BE49-F238E27FC236}">
                    <a16:creationId xmlns:a16="http://schemas.microsoft.com/office/drawing/2014/main" id="{BD04ED3A-E0BF-4B35-AF74-E63E2AEF25DB}"/>
                  </a:ext>
                </a:extLst>
              </p:cNvPr>
              <p:cNvSpPr/>
              <p:nvPr/>
            </p:nvSpPr>
            <p:spPr>
              <a:xfrm>
                <a:off x="0" y="74586"/>
                <a:ext cx="1145883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TILT D</a:t>
                </a:r>
              </a:p>
            </p:txBody>
          </p:sp>
        </p:grpSp>
      </p:grpSp>
      <p:sp>
        <p:nvSpPr>
          <p:cNvPr id="93" name="Shape 686">
            <a:extLst>
              <a:ext uri="{FF2B5EF4-FFF2-40B4-BE49-F238E27FC236}">
                <a16:creationId xmlns:a16="http://schemas.microsoft.com/office/drawing/2014/main" id="{C8EAF2B2-1A49-4273-BEFE-9FDB43A399A6}"/>
              </a:ext>
            </a:extLst>
          </p:cNvPr>
          <p:cNvSpPr/>
          <p:nvPr/>
        </p:nvSpPr>
        <p:spPr>
          <a:xfrm>
            <a:off x="2864323" y="2413051"/>
            <a:ext cx="1406216" cy="1574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4472C4"/>
                </a:solidFill>
              </a:rPr>
              <a:t>ME – Mills</a:t>
            </a:r>
            <a:endParaRPr lang="en-US" dirty="0"/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4472C4"/>
                </a:solidFill>
                <a:ea typeface="+mn-lt"/>
                <a:cs typeface="+mn-lt"/>
              </a:rPr>
              <a:t>PA – Open (Wolf)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400">
              <a:solidFill>
                <a:srgbClr val="4472C4"/>
              </a:solidFill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400">
              <a:solidFill>
                <a:srgbClr val="4472C4"/>
              </a:solidFill>
            </a:endParaRPr>
          </a:p>
        </p:txBody>
      </p:sp>
      <p:sp>
        <p:nvSpPr>
          <p:cNvPr id="94" name="Shape 686">
            <a:extLst>
              <a:ext uri="{FF2B5EF4-FFF2-40B4-BE49-F238E27FC236}">
                <a16:creationId xmlns:a16="http://schemas.microsoft.com/office/drawing/2014/main" id="{EFC44F64-62F7-485F-887F-82B6E3775D77}"/>
              </a:ext>
            </a:extLst>
          </p:cNvPr>
          <p:cNvSpPr/>
          <p:nvPr/>
        </p:nvSpPr>
        <p:spPr>
          <a:xfrm>
            <a:off x="3984173" y="2398842"/>
            <a:ext cx="1406216" cy="92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4472C4"/>
                </a:solidFill>
              </a:rPr>
              <a:t>MI – Whitmer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dirty="0">
                <a:solidFill>
                  <a:srgbClr val="4472C4"/>
                </a:solidFill>
                <a:ea typeface="+mn-lt"/>
                <a:cs typeface="+mn-lt"/>
              </a:rPr>
              <a:t>NM – Lujan Grisham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193744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flipV="1">
            <a:off x="-512336" y="-372141"/>
            <a:ext cx="12927491" cy="747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2-small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904179" y="-126875"/>
            <a:ext cx="13399236" cy="7582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1315053" y="1642405"/>
            <a:ext cx="9561891" cy="2640844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44" name="Group 144"/>
          <p:cNvGrpSpPr/>
          <p:nvPr/>
        </p:nvGrpSpPr>
        <p:grpSpPr>
          <a:xfrm>
            <a:off x="3745870" y="4979211"/>
            <a:ext cx="4968408" cy="2189194"/>
            <a:chOff x="0" y="0"/>
            <a:chExt cx="4968406" cy="2189192"/>
          </a:xfrm>
        </p:grpSpPr>
        <p:pic>
          <p:nvPicPr>
            <p:cNvPr id="142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0960" y="0"/>
              <a:ext cx="2507447" cy="21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97231"/>
              <a:ext cx="2391717" cy="1330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8575295-0187-4A3C-ABFE-0071B02777F9}"/>
              </a:ext>
            </a:extLst>
          </p:cNvPr>
          <p:cNvSpPr/>
          <p:nvPr/>
        </p:nvSpPr>
        <p:spPr>
          <a:xfrm>
            <a:off x="1036885" y="2290513"/>
            <a:ext cx="10118225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For more information contact: </a:t>
            </a:r>
          </a:p>
          <a:p>
            <a:pPr lvl="0" algn="ctr"/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nathan@insideelections.com</a:t>
            </a:r>
            <a:b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InsideElections.com | @InsideElections | @nathanlgonzales</a:t>
            </a:r>
            <a:endParaRPr lang="en-US" sz="32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3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flipV="1">
            <a:off x="-434278" y="0"/>
            <a:ext cx="12927491" cy="7474689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Shape 643"/>
          <p:cNvSpPr/>
          <p:nvPr/>
        </p:nvSpPr>
        <p:spPr>
          <a:xfrm>
            <a:off x="3567310" y="424294"/>
            <a:ext cx="9844642" cy="974062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644" name="Shape 644"/>
          <p:cNvSpPr/>
          <p:nvPr/>
        </p:nvSpPr>
        <p:spPr>
          <a:xfrm>
            <a:off x="3566962" y="163642"/>
            <a:ext cx="9835197" cy="793519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3567310" y="292700"/>
            <a:ext cx="11485747" cy="974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3762067" y="424294"/>
            <a:ext cx="12218477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b="1">
                <a:solidFill>
                  <a:srgbClr val="1330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/>
              <a:t>		Three Midterm Scenarios</a:t>
            </a:r>
            <a:endParaRPr/>
          </a:p>
        </p:txBody>
      </p:sp>
      <p:grpSp>
        <p:nvGrpSpPr>
          <p:cNvPr id="649" name="Group 649"/>
          <p:cNvGrpSpPr/>
          <p:nvPr/>
        </p:nvGrpSpPr>
        <p:grpSpPr>
          <a:xfrm>
            <a:off x="9871306" y="6007608"/>
            <a:ext cx="2314303" cy="1101385"/>
            <a:chOff x="0" y="0"/>
            <a:chExt cx="2314301" cy="1101384"/>
          </a:xfrm>
        </p:grpSpPr>
        <p:pic>
          <p:nvPicPr>
            <p:cNvPr id="647" name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8" name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0" name="Shape 650"/>
          <p:cNvSpPr/>
          <p:nvPr/>
        </p:nvSpPr>
        <p:spPr>
          <a:xfrm>
            <a:off x="3566962" y="2043449"/>
            <a:ext cx="716283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sz="3200" dirty="0"/>
              <a:t>1a) GOP House / Dem Senate</a:t>
            </a:r>
            <a:endParaRPr sz="3200" dirty="0"/>
          </a:p>
        </p:txBody>
      </p:sp>
      <p:sp>
        <p:nvSpPr>
          <p:cNvPr id="651" name="Shape 651"/>
          <p:cNvSpPr/>
          <p:nvPr/>
        </p:nvSpPr>
        <p:spPr>
          <a:xfrm>
            <a:off x="3572698" y="3247166"/>
            <a:ext cx="504660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652" name="Shape 652"/>
          <p:cNvSpPr/>
          <p:nvPr/>
        </p:nvSpPr>
        <p:spPr>
          <a:xfrm>
            <a:off x="4416552" y="2479092"/>
            <a:ext cx="36847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653" name="Shape 653"/>
          <p:cNvSpPr/>
          <p:nvPr/>
        </p:nvSpPr>
        <p:spPr>
          <a:xfrm>
            <a:off x="1483614" y="4867447"/>
            <a:ext cx="936858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2000"/>
          </a:p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2000"/>
          </a:p>
        </p:txBody>
      </p:sp>
      <p:sp>
        <p:nvSpPr>
          <p:cNvPr id="656" name="Shape 656"/>
          <p:cNvSpPr/>
          <p:nvPr/>
        </p:nvSpPr>
        <p:spPr>
          <a:xfrm>
            <a:off x="1411706" y="5797058"/>
            <a:ext cx="936858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" name="Shape 653">
            <a:extLst>
              <a:ext uri="{FF2B5EF4-FFF2-40B4-BE49-F238E27FC236}">
                <a16:creationId xmlns:a16="http://schemas.microsoft.com/office/drawing/2014/main" id="{6A4CE00A-2162-4C53-89A5-86E43CB839BA}"/>
              </a:ext>
            </a:extLst>
          </p:cNvPr>
          <p:cNvSpPr/>
          <p:nvPr/>
        </p:nvSpPr>
        <p:spPr>
          <a:xfrm>
            <a:off x="3443289" y="3172131"/>
            <a:ext cx="677829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3200" dirty="0"/>
              <a:t>1b) Republicans Sweep Congress</a:t>
            </a:r>
            <a:endParaRPr sz="3200" dirty="0"/>
          </a:p>
        </p:txBody>
      </p:sp>
      <p:pic>
        <p:nvPicPr>
          <p:cNvPr id="17" name="image9.png">
            <a:extLst>
              <a:ext uri="{FF2B5EF4-FFF2-40B4-BE49-F238E27FC236}">
                <a16:creationId xmlns:a16="http://schemas.microsoft.com/office/drawing/2014/main" id="{2F5DF39D-A903-414C-9B14-F1FEDBD58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28" y="1773929"/>
            <a:ext cx="1161430" cy="1127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9.png">
            <a:extLst>
              <a:ext uri="{FF2B5EF4-FFF2-40B4-BE49-F238E27FC236}">
                <a16:creationId xmlns:a16="http://schemas.microsoft.com/office/drawing/2014/main" id="{1DDE8A19-33BE-4795-B43C-7747D0C41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967" y="4054757"/>
            <a:ext cx="1161430" cy="112701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3477D4-7E14-4123-8978-7311330085BD}"/>
              </a:ext>
            </a:extLst>
          </p:cNvPr>
          <p:cNvSpPr txBox="1"/>
          <p:nvPr/>
        </p:nvSpPr>
        <p:spPr>
          <a:xfrm>
            <a:off x="3566962" y="4433419"/>
            <a:ext cx="6930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3) Democratic Expansion</a:t>
            </a:r>
          </a:p>
        </p:txBody>
      </p:sp>
      <p:pic>
        <p:nvPicPr>
          <p:cNvPr id="20" name="image8.png">
            <a:extLst>
              <a:ext uri="{FF2B5EF4-FFF2-40B4-BE49-F238E27FC236}">
                <a16:creationId xmlns:a16="http://schemas.microsoft.com/office/drawing/2014/main" id="{CB356C49-1A63-492C-98D2-69B4AAE8D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351" y="2962323"/>
            <a:ext cx="1320661" cy="100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8.png">
            <a:extLst>
              <a:ext uri="{FF2B5EF4-FFF2-40B4-BE49-F238E27FC236}">
                <a16:creationId xmlns:a16="http://schemas.microsoft.com/office/drawing/2014/main" id="{4C11F18F-E87A-43F6-84E8-113ECBA08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67" y="1832757"/>
            <a:ext cx="1320661" cy="1009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155005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flipV="1">
            <a:off x="-434278" y="0"/>
            <a:ext cx="12927491" cy="7474689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Shape 643"/>
          <p:cNvSpPr/>
          <p:nvPr/>
        </p:nvSpPr>
        <p:spPr>
          <a:xfrm>
            <a:off x="3567310" y="424294"/>
            <a:ext cx="9844642" cy="974062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644" name="Shape 644"/>
          <p:cNvSpPr/>
          <p:nvPr/>
        </p:nvSpPr>
        <p:spPr>
          <a:xfrm>
            <a:off x="3566962" y="163642"/>
            <a:ext cx="9835197" cy="793519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3567310" y="292700"/>
            <a:ext cx="11485747" cy="974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3762068" y="424294"/>
            <a:ext cx="8266646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4000" b="1">
                <a:solidFill>
                  <a:srgbClr val="1330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/>
              <a:t>Presidential Approval</a:t>
            </a:r>
            <a:endParaRPr/>
          </a:p>
        </p:txBody>
      </p:sp>
      <p:grpSp>
        <p:nvGrpSpPr>
          <p:cNvPr id="649" name="Group 649"/>
          <p:cNvGrpSpPr/>
          <p:nvPr/>
        </p:nvGrpSpPr>
        <p:grpSpPr>
          <a:xfrm>
            <a:off x="9871306" y="6007608"/>
            <a:ext cx="2314303" cy="1101385"/>
            <a:chOff x="0" y="0"/>
            <a:chExt cx="2314301" cy="1101384"/>
          </a:xfrm>
        </p:grpSpPr>
        <p:pic>
          <p:nvPicPr>
            <p:cNvPr id="647" name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8" name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1" name="Shape 651"/>
          <p:cNvSpPr/>
          <p:nvPr/>
        </p:nvSpPr>
        <p:spPr>
          <a:xfrm>
            <a:off x="3572698" y="3247166"/>
            <a:ext cx="504660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652" name="Shape 652"/>
          <p:cNvSpPr/>
          <p:nvPr/>
        </p:nvSpPr>
        <p:spPr>
          <a:xfrm>
            <a:off x="4416552" y="2479092"/>
            <a:ext cx="36847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653" name="Shape 653"/>
          <p:cNvSpPr/>
          <p:nvPr/>
        </p:nvSpPr>
        <p:spPr>
          <a:xfrm>
            <a:off x="1483614" y="4867447"/>
            <a:ext cx="936858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2000"/>
          </a:p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2000"/>
          </a:p>
        </p:txBody>
      </p:sp>
      <p:sp>
        <p:nvSpPr>
          <p:cNvPr id="656" name="Shape 656"/>
          <p:cNvSpPr/>
          <p:nvPr/>
        </p:nvSpPr>
        <p:spPr>
          <a:xfrm>
            <a:off x="1411706" y="5797058"/>
            <a:ext cx="936858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77446C6-F247-4A52-8DD6-DFC54E803C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37" r="6337"/>
          <a:stretch/>
        </p:blipFill>
        <p:spPr>
          <a:xfrm>
            <a:off x="-64969" y="1979970"/>
            <a:ext cx="5736603" cy="359538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Picture 6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E48CFC44-7583-4157-8EE9-2E9C7606C7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86" b="4086"/>
          <a:stretch/>
        </p:blipFill>
        <p:spPr>
          <a:xfrm>
            <a:off x="6037720" y="1979970"/>
            <a:ext cx="6138236" cy="359949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176572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flipV="1">
            <a:off x="-512336" y="-372141"/>
            <a:ext cx="12927491" cy="747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2-small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904179" y="-126875"/>
            <a:ext cx="13399236" cy="7582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1686592" y="2438400"/>
            <a:ext cx="8818816" cy="12933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40079">
              <a:defRPr sz="5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7200" b="1"/>
              <a:t>Fight for the Senate</a:t>
            </a:r>
            <a:endParaRPr sz="7200" b="1"/>
          </a:p>
        </p:txBody>
      </p:sp>
      <p:sp>
        <p:nvSpPr>
          <p:cNvPr id="141" name="Shape 141"/>
          <p:cNvSpPr/>
          <p:nvPr/>
        </p:nvSpPr>
        <p:spPr>
          <a:xfrm>
            <a:off x="1315055" y="2182508"/>
            <a:ext cx="9561891" cy="1805173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44" name="Group 144"/>
          <p:cNvGrpSpPr/>
          <p:nvPr/>
        </p:nvGrpSpPr>
        <p:grpSpPr>
          <a:xfrm>
            <a:off x="3745870" y="4979211"/>
            <a:ext cx="4968408" cy="2189194"/>
            <a:chOff x="0" y="0"/>
            <a:chExt cx="4968406" cy="2189192"/>
          </a:xfrm>
        </p:grpSpPr>
        <p:pic>
          <p:nvPicPr>
            <p:cNvPr id="142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0960" y="0"/>
              <a:ext cx="2507447" cy="21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97231"/>
              <a:ext cx="2391717" cy="1330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5851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 flipH="1">
            <a:off x="-618127" y="-167773"/>
            <a:ext cx="12927491" cy="747468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2982350" y="580410"/>
            <a:ext cx="11426399" cy="880337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2982350" y="321238"/>
            <a:ext cx="13478737" cy="974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3123027" y="412823"/>
            <a:ext cx="9501511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1330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/>
              <a:t>	Midterm Trend: Senate Races</a:t>
            </a:r>
          </a:p>
          <a:p>
            <a:endParaRPr lang="en-US"/>
          </a:p>
        </p:txBody>
      </p:sp>
      <p:grpSp>
        <p:nvGrpSpPr>
          <p:cNvPr id="156" name="Group 156"/>
          <p:cNvGrpSpPr/>
          <p:nvPr/>
        </p:nvGrpSpPr>
        <p:grpSpPr>
          <a:xfrm>
            <a:off x="9795106" y="5918708"/>
            <a:ext cx="2314303" cy="1101385"/>
            <a:chOff x="0" y="0"/>
            <a:chExt cx="2314301" cy="1101384"/>
          </a:xfrm>
        </p:grpSpPr>
        <p:pic>
          <p:nvPicPr>
            <p:cNvPr id="154" name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Shape 157"/>
          <p:cNvSpPr/>
          <p:nvPr/>
        </p:nvSpPr>
        <p:spPr>
          <a:xfrm>
            <a:off x="91439" y="2147942"/>
            <a:ext cx="1191126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-190843" y="3332349"/>
            <a:ext cx="12098955" cy="1608470"/>
            <a:chOff x="-3079846" y="79474"/>
            <a:chExt cx="12098951" cy="1608468"/>
          </a:xfrm>
        </p:grpSpPr>
        <p:sp>
          <p:nvSpPr>
            <p:cNvPr id="158" name="Shape 158"/>
            <p:cNvSpPr/>
            <p:nvPr/>
          </p:nvSpPr>
          <p:spPr>
            <a:xfrm>
              <a:off x="-3079846" y="79474"/>
              <a:ext cx="12098951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6778617" y="377301"/>
              <a:ext cx="81545" cy="1310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161" name="Shape 161"/>
          <p:cNvSpPr/>
          <p:nvPr/>
        </p:nvSpPr>
        <p:spPr>
          <a:xfrm>
            <a:off x="1161324" y="5339400"/>
            <a:ext cx="936858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2982350" y="164756"/>
            <a:ext cx="11515499" cy="1130544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2" name="Shape 492">
            <a:extLst>
              <a:ext uri="{FF2B5EF4-FFF2-40B4-BE49-F238E27FC236}">
                <a16:creationId xmlns:a16="http://schemas.microsoft.com/office/drawing/2014/main" id="{EA0B1A36-2A98-4AC2-AB9B-E150E031A1A2}"/>
              </a:ext>
            </a:extLst>
          </p:cNvPr>
          <p:cNvSpPr/>
          <p:nvPr/>
        </p:nvSpPr>
        <p:spPr>
          <a:xfrm>
            <a:off x="480714" y="4525213"/>
            <a:ext cx="101357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29E56-FB12-4113-8510-153F521BC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2" y="1770933"/>
            <a:ext cx="9314614" cy="42830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72474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403">
            <a:extLst>
              <a:ext uri="{FF2B5EF4-FFF2-40B4-BE49-F238E27FC236}">
                <a16:creationId xmlns:a16="http://schemas.microsoft.com/office/drawing/2014/main" id="{87F73972-BE0D-4B24-B274-F956663D04B8}"/>
              </a:ext>
            </a:extLst>
          </p:cNvPr>
          <p:cNvSpPr/>
          <p:nvPr/>
        </p:nvSpPr>
        <p:spPr>
          <a:xfrm>
            <a:off x="2828927" y="2084726"/>
            <a:ext cx="1127350" cy="3596109"/>
          </a:xfrm>
          <a:prstGeom prst="rect">
            <a:avLst/>
          </a:prstGeom>
          <a:solidFill>
            <a:srgbClr val="F2F2F2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Shape 402">
            <a:extLst>
              <a:ext uri="{FF2B5EF4-FFF2-40B4-BE49-F238E27FC236}">
                <a16:creationId xmlns:a16="http://schemas.microsoft.com/office/drawing/2014/main" id="{4E36B58D-873A-44F2-B179-6B2BED18A904}"/>
              </a:ext>
            </a:extLst>
          </p:cNvPr>
          <p:cNvSpPr/>
          <p:nvPr/>
        </p:nvSpPr>
        <p:spPr>
          <a:xfrm>
            <a:off x="259721" y="2084726"/>
            <a:ext cx="1259453" cy="3596109"/>
          </a:xfrm>
          <a:prstGeom prst="rect">
            <a:avLst/>
          </a:prstGeom>
          <a:solidFill>
            <a:srgbClr val="F2F2F2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2" name="Shape 672"/>
          <p:cNvSpPr/>
          <p:nvPr/>
        </p:nvSpPr>
        <p:spPr>
          <a:xfrm>
            <a:off x="458080" y="1271418"/>
            <a:ext cx="407570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000"/>
              <a:t>Democrat</a:t>
            </a:r>
            <a:r>
              <a:rPr lang="en-US" sz="2000"/>
              <a:t>ic Seats: 14 </a:t>
            </a:r>
            <a:endParaRPr sz="2000"/>
          </a:p>
        </p:txBody>
      </p:sp>
      <p:sp>
        <p:nvSpPr>
          <p:cNvPr id="673" name="Shape 673"/>
          <p:cNvSpPr/>
          <p:nvPr/>
        </p:nvSpPr>
        <p:spPr>
          <a:xfrm>
            <a:off x="311524" y="2181094"/>
            <a:ext cx="2049582" cy="2253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100" dirty="0">
                <a:solidFill>
                  <a:srgbClr val="0070C0"/>
                </a:solidFill>
                <a:latin typeface="Century Gothic" panose="020B0502020202020204" pitchFamily="34" charset="0"/>
              </a:rPr>
              <a:t>CT – Blumenthal</a:t>
            </a:r>
            <a:endParaRPr lang="en-US"/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100" dirty="0">
                <a:solidFill>
                  <a:srgbClr val="0070C0"/>
                </a:solidFill>
                <a:latin typeface="Century Gothic" panose="020B0502020202020204" pitchFamily="34" charset="0"/>
              </a:rPr>
              <a:t>IL – Duckworth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100" dirty="0">
                <a:solidFill>
                  <a:srgbClr val="0070C0"/>
                </a:solidFill>
                <a:latin typeface="Century Gothic" panose="020B0502020202020204" pitchFamily="34" charset="0"/>
              </a:rPr>
              <a:t>VT – Open (Leahy)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100" dirty="0">
                <a:solidFill>
                  <a:srgbClr val="0070C0"/>
                </a:solidFill>
                <a:latin typeface="Century Gothic" panose="020B0502020202020204" pitchFamily="34" charset="0"/>
              </a:rPr>
              <a:t>CA – Padilla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100" dirty="0">
                <a:solidFill>
                  <a:srgbClr val="0070C0"/>
                </a:solidFill>
                <a:latin typeface="Century Gothic" panose="020B0502020202020204" pitchFamily="34" charset="0"/>
              </a:rPr>
              <a:t>HI – Schatz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100" dirty="0">
                <a:solidFill>
                  <a:srgbClr val="0070C0"/>
                </a:solidFill>
                <a:latin typeface="Century Gothic" panose="020B0502020202020204" pitchFamily="34" charset="0"/>
              </a:rPr>
              <a:t>NY – Schumer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100" dirty="0">
                <a:solidFill>
                  <a:srgbClr val="0070C0"/>
                </a:solidFill>
                <a:latin typeface="Century Gothic" panose="020B0502020202020204" pitchFamily="34" charset="0"/>
              </a:rPr>
              <a:t>MD – Van Hollen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rPr lang="en-US" sz="1100" dirty="0">
                <a:solidFill>
                  <a:srgbClr val="0070C0"/>
                </a:solidFill>
                <a:latin typeface="Century Gothic" panose="020B0502020202020204" pitchFamily="34" charset="0"/>
              </a:rPr>
              <a:t>OR – Wyden</a:t>
            </a:r>
          </a:p>
          <a:p>
            <a:pPr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endParaRPr lang="en-US" sz="11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4" name="Shape 674"/>
          <p:cNvSpPr/>
          <p:nvPr/>
        </p:nvSpPr>
        <p:spPr>
          <a:xfrm>
            <a:off x="1686287" y="2159314"/>
            <a:ext cx="1120533" cy="475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0070C0"/>
                </a:solidFill>
                <a:latin typeface="Century Gothic"/>
              </a:rPr>
              <a:t>CO – Bennet</a:t>
            </a: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0070C0"/>
                </a:solidFill>
                <a:latin typeface="Century Gothic"/>
              </a:rPr>
              <a:t>WA – Murray</a:t>
            </a:r>
          </a:p>
        </p:txBody>
      </p:sp>
      <p:grpSp>
        <p:nvGrpSpPr>
          <p:cNvPr id="677" name="Group 677"/>
          <p:cNvGrpSpPr/>
          <p:nvPr/>
        </p:nvGrpSpPr>
        <p:grpSpPr>
          <a:xfrm>
            <a:off x="9877697" y="5906473"/>
            <a:ext cx="2314303" cy="1101385"/>
            <a:chOff x="0" y="0"/>
            <a:chExt cx="2314301" cy="1101384"/>
          </a:xfrm>
        </p:grpSpPr>
        <p:pic>
          <p:nvPicPr>
            <p:cNvPr id="675" name="image6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image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80" name="Group 680"/>
          <p:cNvGrpSpPr/>
          <p:nvPr/>
        </p:nvGrpSpPr>
        <p:grpSpPr>
          <a:xfrm>
            <a:off x="9985278" y="5988721"/>
            <a:ext cx="2170360" cy="879161"/>
            <a:chOff x="0" y="0"/>
            <a:chExt cx="2170359" cy="879159"/>
          </a:xfrm>
        </p:grpSpPr>
        <p:pic>
          <p:nvPicPr>
            <p:cNvPr id="678" name="image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image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3206" y="0"/>
              <a:ext cx="1047154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1" name="Shape 681"/>
          <p:cNvSpPr/>
          <p:nvPr/>
        </p:nvSpPr>
        <p:spPr>
          <a:xfrm>
            <a:off x="3236689" y="-133418"/>
            <a:ext cx="5716935" cy="1132145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682" name="Shape 682"/>
          <p:cNvSpPr/>
          <p:nvPr/>
        </p:nvSpPr>
        <p:spPr>
          <a:xfrm>
            <a:off x="3324078" y="-940001"/>
            <a:ext cx="5542157" cy="1850066"/>
          </a:xfrm>
          <a:prstGeom prst="rect">
            <a:avLst/>
          </a:prstGeom>
          <a:solidFill>
            <a:srgbClr val="EE56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EE5654"/>
                </a:solidFill>
              </a:defRPr>
            </a:pPr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3408545" y="-1025132"/>
            <a:ext cx="5373221" cy="1850066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385170"/>
                </a:solidFill>
              </a:defRPr>
            </a:pPr>
            <a:endParaRPr/>
          </a:p>
        </p:txBody>
      </p:sp>
      <p:sp>
        <p:nvSpPr>
          <p:cNvPr id="684" name="Shape 684"/>
          <p:cNvSpPr/>
          <p:nvPr/>
        </p:nvSpPr>
        <p:spPr>
          <a:xfrm>
            <a:off x="2246554" y="109124"/>
            <a:ext cx="75523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3000"/>
              <a:t>2022 Senate </a:t>
            </a:r>
            <a:r>
              <a:rPr lang="en-US" sz="3000" b="1"/>
              <a:t>Races</a:t>
            </a:r>
            <a:endParaRPr sz="3000" b="1"/>
          </a:p>
        </p:txBody>
      </p:sp>
      <p:sp>
        <p:nvSpPr>
          <p:cNvPr id="687" name="Shape 687"/>
          <p:cNvSpPr/>
          <p:nvPr/>
        </p:nvSpPr>
        <p:spPr>
          <a:xfrm>
            <a:off x="7670611" y="1268298"/>
            <a:ext cx="40757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r"/>
            <a:r>
              <a:rPr sz="2000"/>
              <a:t>Republican</a:t>
            </a:r>
            <a:r>
              <a:rPr lang="en-US" sz="2000"/>
              <a:t> Seats: 21 </a:t>
            </a:r>
            <a:endParaRPr sz="2000"/>
          </a:p>
        </p:txBody>
      </p:sp>
      <p:sp>
        <p:nvSpPr>
          <p:cNvPr id="695" name="Shape 695"/>
          <p:cNvSpPr/>
          <p:nvPr/>
        </p:nvSpPr>
        <p:spPr>
          <a:xfrm>
            <a:off x="2763654" y="1822547"/>
            <a:ext cx="1161373" cy="307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1400" b="1" spc="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LEAN D</a:t>
            </a:r>
          </a:p>
        </p:txBody>
      </p:sp>
      <p:sp>
        <p:nvSpPr>
          <p:cNvPr id="717" name="Shape 717"/>
          <p:cNvSpPr/>
          <p:nvPr/>
        </p:nvSpPr>
        <p:spPr>
          <a:xfrm>
            <a:off x="9279617" y="2287735"/>
            <a:ext cx="1411323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/>
          </a:p>
        </p:txBody>
      </p:sp>
      <p:sp>
        <p:nvSpPr>
          <p:cNvPr id="54" name="Shape 686">
            <a:extLst>
              <a:ext uri="{FF2B5EF4-FFF2-40B4-BE49-F238E27FC236}">
                <a16:creationId xmlns:a16="http://schemas.microsoft.com/office/drawing/2014/main" id="{BA69B470-0FB6-4DA5-8238-CD6615576938}"/>
              </a:ext>
            </a:extLst>
          </p:cNvPr>
          <p:cNvSpPr/>
          <p:nvPr/>
        </p:nvSpPr>
        <p:spPr>
          <a:xfrm>
            <a:off x="4100396" y="2150646"/>
            <a:ext cx="1287449" cy="729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357FFF"/>
                </a:solidFill>
              </a:rPr>
              <a:t>NH – Hassan</a:t>
            </a:r>
            <a:endParaRPr lang="en-US" dirty="0"/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357FFF"/>
                </a:solidFill>
                <a:ea typeface="+mn-lt"/>
                <a:cs typeface="+mn-lt"/>
              </a:rPr>
              <a:t>AZ – Kelly</a:t>
            </a:r>
            <a:endParaRPr lang="en-US" sz="110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100">
              <a:solidFill>
                <a:srgbClr val="357FFF"/>
              </a:solidFill>
            </a:endParaRPr>
          </a:p>
        </p:txBody>
      </p:sp>
      <p:sp>
        <p:nvSpPr>
          <p:cNvPr id="2" name="Shape 685">
            <a:extLst>
              <a:ext uri="{FF2B5EF4-FFF2-40B4-BE49-F238E27FC236}">
                <a16:creationId xmlns:a16="http://schemas.microsoft.com/office/drawing/2014/main" id="{0EFAC9A3-D570-4EA1-9D88-0CB90B01B9AA}"/>
              </a:ext>
            </a:extLst>
          </p:cNvPr>
          <p:cNvSpPr/>
          <p:nvPr/>
        </p:nvSpPr>
        <p:spPr>
          <a:xfrm>
            <a:off x="5156942" y="3930963"/>
            <a:ext cx="1312378" cy="322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600">
              <a:solidFill>
                <a:srgbClr val="FF5C5A"/>
              </a:solidFill>
            </a:endParaRPr>
          </a:p>
        </p:txBody>
      </p:sp>
      <p:grpSp>
        <p:nvGrpSpPr>
          <p:cNvPr id="37" name="Group 715">
            <a:extLst>
              <a:ext uri="{FF2B5EF4-FFF2-40B4-BE49-F238E27FC236}">
                <a16:creationId xmlns:a16="http://schemas.microsoft.com/office/drawing/2014/main" id="{81655014-B685-440A-8387-CCE8DC78356E}"/>
              </a:ext>
            </a:extLst>
          </p:cNvPr>
          <p:cNvGrpSpPr/>
          <p:nvPr/>
        </p:nvGrpSpPr>
        <p:grpSpPr>
          <a:xfrm>
            <a:off x="241006" y="1649990"/>
            <a:ext cx="11563398" cy="456517"/>
            <a:chOff x="0" y="-2"/>
            <a:chExt cx="11563398" cy="456516"/>
          </a:xfrm>
        </p:grpSpPr>
        <p:grpSp>
          <p:nvGrpSpPr>
            <p:cNvPr id="38" name="Group 690">
              <a:extLst>
                <a:ext uri="{FF2B5EF4-FFF2-40B4-BE49-F238E27FC236}">
                  <a16:creationId xmlns:a16="http://schemas.microsoft.com/office/drawing/2014/main" id="{BCCF39B9-642D-4DC2-A46B-AAB91D892FC7}"/>
                </a:ext>
              </a:extLst>
            </p:cNvPr>
            <p:cNvGrpSpPr/>
            <p:nvPr/>
          </p:nvGrpSpPr>
          <p:grpSpPr>
            <a:xfrm>
              <a:off x="0" y="-2"/>
              <a:ext cx="1297668" cy="456516"/>
              <a:chOff x="0" y="-1"/>
              <a:chExt cx="1297667" cy="456514"/>
            </a:xfrm>
          </p:grpSpPr>
          <p:sp>
            <p:nvSpPr>
              <p:cNvPr id="64" name="Shape 688">
                <a:extLst>
                  <a:ext uri="{FF2B5EF4-FFF2-40B4-BE49-F238E27FC236}">
                    <a16:creationId xmlns:a16="http://schemas.microsoft.com/office/drawing/2014/main" id="{A5E6E463-D325-4A5D-9F48-2143832101FC}"/>
                  </a:ext>
                </a:extLst>
              </p:cNvPr>
              <p:cNvSpPr/>
              <p:nvPr/>
            </p:nvSpPr>
            <p:spPr>
              <a:xfrm>
                <a:off x="0" y="-1"/>
                <a:ext cx="1297667" cy="456514"/>
              </a:xfrm>
              <a:prstGeom prst="rect">
                <a:avLst/>
              </a:prstGeom>
              <a:solidFill>
                <a:srgbClr val="2255A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" name="Shape 689">
                <a:extLst>
                  <a:ext uri="{FF2B5EF4-FFF2-40B4-BE49-F238E27FC236}">
                    <a16:creationId xmlns:a16="http://schemas.microsoft.com/office/drawing/2014/main" id="{8FFD002B-56D8-4F54-9F86-29503968E160}"/>
                  </a:ext>
                </a:extLst>
              </p:cNvPr>
              <p:cNvSpPr/>
              <p:nvPr/>
            </p:nvSpPr>
            <p:spPr>
              <a:xfrm>
                <a:off x="0" y="74586"/>
                <a:ext cx="1297667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SOLID D</a:t>
                </a:r>
              </a:p>
            </p:txBody>
          </p:sp>
        </p:grpSp>
        <p:grpSp>
          <p:nvGrpSpPr>
            <p:cNvPr id="39" name="Group 693">
              <a:extLst>
                <a:ext uri="{FF2B5EF4-FFF2-40B4-BE49-F238E27FC236}">
                  <a16:creationId xmlns:a16="http://schemas.microsoft.com/office/drawing/2014/main" id="{EEA69E0F-A590-43BF-AE68-26A6E7D1F4C4}"/>
                </a:ext>
              </a:extLst>
            </p:cNvPr>
            <p:cNvGrpSpPr/>
            <p:nvPr/>
          </p:nvGrpSpPr>
          <p:grpSpPr>
            <a:xfrm>
              <a:off x="1291449" y="-2"/>
              <a:ext cx="1296472" cy="456516"/>
              <a:chOff x="-1" y="-1"/>
              <a:chExt cx="1296471" cy="456514"/>
            </a:xfrm>
          </p:grpSpPr>
          <p:sp>
            <p:nvSpPr>
              <p:cNvPr id="62" name="Shape 691">
                <a:extLst>
                  <a:ext uri="{FF2B5EF4-FFF2-40B4-BE49-F238E27FC236}">
                    <a16:creationId xmlns:a16="http://schemas.microsoft.com/office/drawing/2014/main" id="{477F619E-E402-4EA3-86F0-AFD519C3BEAC}"/>
                  </a:ext>
                </a:extLst>
              </p:cNvPr>
              <p:cNvSpPr/>
              <p:nvPr/>
            </p:nvSpPr>
            <p:spPr>
              <a:xfrm>
                <a:off x="-1" y="-1"/>
                <a:ext cx="1296471" cy="456514"/>
              </a:xfrm>
              <a:prstGeom prst="rect">
                <a:avLst/>
              </a:prstGeom>
              <a:solidFill>
                <a:srgbClr val="2861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" name="Shape 692">
                <a:extLst>
                  <a:ext uri="{FF2B5EF4-FFF2-40B4-BE49-F238E27FC236}">
                    <a16:creationId xmlns:a16="http://schemas.microsoft.com/office/drawing/2014/main" id="{64CF2A31-135F-4DA1-9204-240505DF9800}"/>
                  </a:ext>
                </a:extLst>
              </p:cNvPr>
              <p:cNvSpPr/>
              <p:nvPr/>
            </p:nvSpPr>
            <p:spPr>
              <a:xfrm>
                <a:off x="-1" y="74586"/>
                <a:ext cx="1296471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LIKELY D</a:t>
                </a:r>
              </a:p>
            </p:txBody>
          </p:sp>
        </p:grpSp>
        <p:grpSp>
          <p:nvGrpSpPr>
            <p:cNvPr id="40" name="Group 696">
              <a:extLst>
                <a:ext uri="{FF2B5EF4-FFF2-40B4-BE49-F238E27FC236}">
                  <a16:creationId xmlns:a16="http://schemas.microsoft.com/office/drawing/2014/main" id="{9F7D569D-C171-4540-AEA9-52C470314501}"/>
                </a:ext>
              </a:extLst>
            </p:cNvPr>
            <p:cNvGrpSpPr/>
            <p:nvPr/>
          </p:nvGrpSpPr>
          <p:grpSpPr>
            <a:xfrm>
              <a:off x="2579463" y="-2"/>
              <a:ext cx="1161373" cy="456516"/>
              <a:chOff x="0" y="-1"/>
              <a:chExt cx="1161371" cy="456514"/>
            </a:xfrm>
          </p:grpSpPr>
          <p:sp>
            <p:nvSpPr>
              <p:cNvPr id="60" name="Shape 694">
                <a:extLst>
                  <a:ext uri="{FF2B5EF4-FFF2-40B4-BE49-F238E27FC236}">
                    <a16:creationId xmlns:a16="http://schemas.microsoft.com/office/drawing/2014/main" id="{88F14582-56FC-4C8D-9FF0-F286B68DC5EE}"/>
                  </a:ext>
                </a:extLst>
              </p:cNvPr>
              <p:cNvSpPr/>
              <p:nvPr/>
            </p:nvSpPr>
            <p:spPr>
              <a:xfrm>
                <a:off x="0" y="-1"/>
                <a:ext cx="1161371" cy="456514"/>
              </a:xfrm>
              <a:prstGeom prst="rect">
                <a:avLst/>
              </a:prstGeom>
              <a:solidFill>
                <a:srgbClr val="357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" name="Shape 695">
                <a:extLst>
                  <a:ext uri="{FF2B5EF4-FFF2-40B4-BE49-F238E27FC236}">
                    <a16:creationId xmlns:a16="http://schemas.microsoft.com/office/drawing/2014/main" id="{6D19E00A-F8DE-4465-9B84-564BA4EE8389}"/>
                  </a:ext>
                </a:extLst>
              </p:cNvPr>
              <p:cNvSpPr/>
              <p:nvPr/>
            </p:nvSpPr>
            <p:spPr>
              <a:xfrm>
                <a:off x="0" y="74586"/>
                <a:ext cx="1161371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LEAN D</a:t>
                </a:r>
              </a:p>
            </p:txBody>
          </p:sp>
        </p:grpSp>
        <p:grpSp>
          <p:nvGrpSpPr>
            <p:cNvPr id="41" name="Group 699">
              <a:extLst>
                <a:ext uri="{FF2B5EF4-FFF2-40B4-BE49-F238E27FC236}">
                  <a16:creationId xmlns:a16="http://schemas.microsoft.com/office/drawing/2014/main" id="{8F6E8011-CFD5-410B-9DDE-B06A1C625C3D}"/>
                </a:ext>
              </a:extLst>
            </p:cNvPr>
            <p:cNvGrpSpPr/>
            <p:nvPr/>
          </p:nvGrpSpPr>
          <p:grpSpPr>
            <a:xfrm>
              <a:off x="4886457" y="-2"/>
              <a:ext cx="1324138" cy="456516"/>
              <a:chOff x="-1" y="-1"/>
              <a:chExt cx="1324137" cy="456514"/>
            </a:xfrm>
          </p:grpSpPr>
          <p:sp>
            <p:nvSpPr>
              <p:cNvPr id="58" name="Shape 697">
                <a:extLst>
                  <a:ext uri="{FF2B5EF4-FFF2-40B4-BE49-F238E27FC236}">
                    <a16:creationId xmlns:a16="http://schemas.microsoft.com/office/drawing/2014/main" id="{7312B4DB-586D-4CC4-88B7-B3A00232920A}"/>
                  </a:ext>
                </a:extLst>
              </p:cNvPr>
              <p:cNvSpPr/>
              <p:nvPr/>
            </p:nvSpPr>
            <p:spPr>
              <a:xfrm>
                <a:off x="-1" y="-1"/>
                <a:ext cx="1324137" cy="456514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" name="Shape 698">
                <a:extLst>
                  <a:ext uri="{FF2B5EF4-FFF2-40B4-BE49-F238E27FC236}">
                    <a16:creationId xmlns:a16="http://schemas.microsoft.com/office/drawing/2014/main" id="{8701B8CB-E26A-4B23-AC6F-5641C2B581B1}"/>
                  </a:ext>
                </a:extLst>
              </p:cNvPr>
              <p:cNvSpPr/>
              <p:nvPr/>
            </p:nvSpPr>
            <p:spPr>
              <a:xfrm>
                <a:off x="-1" y="74586"/>
                <a:ext cx="1324137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TOSS UP</a:t>
                </a:r>
              </a:p>
            </p:txBody>
          </p:sp>
        </p:grpSp>
        <p:grpSp>
          <p:nvGrpSpPr>
            <p:cNvPr id="42" name="Group 702">
              <a:extLst>
                <a:ext uri="{FF2B5EF4-FFF2-40B4-BE49-F238E27FC236}">
                  <a16:creationId xmlns:a16="http://schemas.microsoft.com/office/drawing/2014/main" id="{1E3A4996-D647-44CE-B658-5212BE775307}"/>
                </a:ext>
              </a:extLst>
            </p:cNvPr>
            <p:cNvGrpSpPr/>
            <p:nvPr/>
          </p:nvGrpSpPr>
          <p:grpSpPr>
            <a:xfrm>
              <a:off x="7502422" y="-2"/>
              <a:ext cx="1298453" cy="456516"/>
              <a:chOff x="-1" y="-1"/>
              <a:chExt cx="1298452" cy="456514"/>
            </a:xfrm>
          </p:grpSpPr>
          <p:sp>
            <p:nvSpPr>
              <p:cNvPr id="56" name="Shape 700">
                <a:extLst>
                  <a:ext uri="{FF2B5EF4-FFF2-40B4-BE49-F238E27FC236}">
                    <a16:creationId xmlns:a16="http://schemas.microsoft.com/office/drawing/2014/main" id="{EC067166-EF06-4B71-9932-A91B62CA9012}"/>
                  </a:ext>
                </a:extLst>
              </p:cNvPr>
              <p:cNvSpPr/>
              <p:nvPr/>
            </p:nvSpPr>
            <p:spPr>
              <a:xfrm>
                <a:off x="-1" y="-1"/>
                <a:ext cx="1298452" cy="456514"/>
              </a:xfrm>
              <a:prstGeom prst="rect">
                <a:avLst/>
              </a:prstGeom>
              <a:solidFill>
                <a:srgbClr val="EE56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" name="Shape 701">
                <a:extLst>
                  <a:ext uri="{FF2B5EF4-FFF2-40B4-BE49-F238E27FC236}">
                    <a16:creationId xmlns:a16="http://schemas.microsoft.com/office/drawing/2014/main" id="{8AC123FE-B33D-4561-A21A-32AF32DC5AA5}"/>
                  </a:ext>
                </a:extLst>
              </p:cNvPr>
              <p:cNvSpPr/>
              <p:nvPr/>
            </p:nvSpPr>
            <p:spPr>
              <a:xfrm>
                <a:off x="-1" y="74586"/>
                <a:ext cx="1298452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LEAN R</a:t>
                </a:r>
              </a:p>
            </p:txBody>
          </p:sp>
        </p:grpSp>
        <p:grpSp>
          <p:nvGrpSpPr>
            <p:cNvPr id="43" name="Group 705">
              <a:extLst>
                <a:ext uri="{FF2B5EF4-FFF2-40B4-BE49-F238E27FC236}">
                  <a16:creationId xmlns:a16="http://schemas.microsoft.com/office/drawing/2014/main" id="{90E397DF-B9E3-4E63-8C6F-D90EE8285617}"/>
                </a:ext>
              </a:extLst>
            </p:cNvPr>
            <p:cNvGrpSpPr/>
            <p:nvPr/>
          </p:nvGrpSpPr>
          <p:grpSpPr>
            <a:xfrm>
              <a:off x="8792672" y="-2"/>
              <a:ext cx="1319090" cy="456516"/>
              <a:chOff x="0" y="-1"/>
              <a:chExt cx="1319088" cy="456514"/>
            </a:xfrm>
          </p:grpSpPr>
          <p:sp>
            <p:nvSpPr>
              <p:cNvPr id="53" name="Shape 703">
                <a:extLst>
                  <a:ext uri="{FF2B5EF4-FFF2-40B4-BE49-F238E27FC236}">
                    <a16:creationId xmlns:a16="http://schemas.microsoft.com/office/drawing/2014/main" id="{327E23B5-C577-4B5F-8E82-E107C162A724}"/>
                  </a:ext>
                </a:extLst>
              </p:cNvPr>
              <p:cNvSpPr/>
              <p:nvPr/>
            </p:nvSpPr>
            <p:spPr>
              <a:xfrm>
                <a:off x="0" y="-1"/>
                <a:ext cx="1319088" cy="456514"/>
              </a:xfrm>
              <a:prstGeom prst="rect">
                <a:avLst/>
              </a:prstGeom>
              <a:solidFill>
                <a:srgbClr val="C246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" name="Shape 704">
                <a:extLst>
                  <a:ext uri="{FF2B5EF4-FFF2-40B4-BE49-F238E27FC236}">
                    <a16:creationId xmlns:a16="http://schemas.microsoft.com/office/drawing/2014/main" id="{408DBE9B-525D-4BE1-98E6-E2C98366E7D9}"/>
                  </a:ext>
                </a:extLst>
              </p:cNvPr>
              <p:cNvSpPr/>
              <p:nvPr/>
            </p:nvSpPr>
            <p:spPr>
              <a:xfrm>
                <a:off x="0" y="74586"/>
                <a:ext cx="1319088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LIKELY R</a:t>
                </a:r>
              </a:p>
            </p:txBody>
          </p:sp>
        </p:grpSp>
        <p:grpSp>
          <p:nvGrpSpPr>
            <p:cNvPr id="44" name="Group 708">
              <a:extLst>
                <a:ext uri="{FF2B5EF4-FFF2-40B4-BE49-F238E27FC236}">
                  <a16:creationId xmlns:a16="http://schemas.microsoft.com/office/drawing/2014/main" id="{D0020E00-ACF4-43D3-A4E3-2F32F0B636AD}"/>
                </a:ext>
              </a:extLst>
            </p:cNvPr>
            <p:cNvGrpSpPr/>
            <p:nvPr/>
          </p:nvGrpSpPr>
          <p:grpSpPr>
            <a:xfrm>
              <a:off x="10099326" y="-2"/>
              <a:ext cx="1464072" cy="456516"/>
              <a:chOff x="-1" y="-1"/>
              <a:chExt cx="1464071" cy="456514"/>
            </a:xfrm>
          </p:grpSpPr>
          <p:sp>
            <p:nvSpPr>
              <p:cNvPr id="51" name="Shape 706">
                <a:extLst>
                  <a:ext uri="{FF2B5EF4-FFF2-40B4-BE49-F238E27FC236}">
                    <a16:creationId xmlns:a16="http://schemas.microsoft.com/office/drawing/2014/main" id="{53AB1329-336F-4601-86A0-462F2CCF679C}"/>
                  </a:ext>
                </a:extLst>
              </p:cNvPr>
              <p:cNvSpPr/>
              <p:nvPr/>
            </p:nvSpPr>
            <p:spPr>
              <a:xfrm>
                <a:off x="-1" y="-1"/>
                <a:ext cx="1464071" cy="456514"/>
              </a:xfrm>
              <a:prstGeom prst="rect">
                <a:avLst/>
              </a:prstGeom>
              <a:solidFill>
                <a:srgbClr val="A83B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" name="Shape 707">
                <a:extLst>
                  <a:ext uri="{FF2B5EF4-FFF2-40B4-BE49-F238E27FC236}">
                    <a16:creationId xmlns:a16="http://schemas.microsoft.com/office/drawing/2014/main" id="{8221EDDF-FC3A-44C0-AA3D-806084B4F410}"/>
                  </a:ext>
                </a:extLst>
              </p:cNvPr>
              <p:cNvSpPr/>
              <p:nvPr/>
            </p:nvSpPr>
            <p:spPr>
              <a:xfrm>
                <a:off x="-1" y="74586"/>
                <a:ext cx="1464071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SOLID R</a:t>
                </a:r>
              </a:p>
            </p:txBody>
          </p:sp>
        </p:grpSp>
        <p:grpSp>
          <p:nvGrpSpPr>
            <p:cNvPr id="45" name="Group 711">
              <a:extLst>
                <a:ext uri="{FF2B5EF4-FFF2-40B4-BE49-F238E27FC236}">
                  <a16:creationId xmlns:a16="http://schemas.microsoft.com/office/drawing/2014/main" id="{8D56F19A-215D-4227-97A9-FD0680900FD0}"/>
                </a:ext>
              </a:extLst>
            </p:cNvPr>
            <p:cNvGrpSpPr/>
            <p:nvPr/>
          </p:nvGrpSpPr>
          <p:grpSpPr>
            <a:xfrm>
              <a:off x="6191787" y="-2"/>
              <a:ext cx="1319090" cy="456516"/>
              <a:chOff x="0" y="-1"/>
              <a:chExt cx="1319088" cy="456514"/>
            </a:xfrm>
          </p:grpSpPr>
          <p:sp>
            <p:nvSpPr>
              <p:cNvPr id="49" name="Shape 709">
                <a:extLst>
                  <a:ext uri="{FF2B5EF4-FFF2-40B4-BE49-F238E27FC236}">
                    <a16:creationId xmlns:a16="http://schemas.microsoft.com/office/drawing/2014/main" id="{6F955299-3DA6-4910-83B7-205F460F7651}"/>
                  </a:ext>
                </a:extLst>
              </p:cNvPr>
              <p:cNvSpPr/>
              <p:nvPr/>
            </p:nvSpPr>
            <p:spPr>
              <a:xfrm>
                <a:off x="0" y="-1"/>
                <a:ext cx="1319088" cy="456514"/>
              </a:xfrm>
              <a:prstGeom prst="rect">
                <a:avLst/>
              </a:prstGeom>
              <a:solidFill>
                <a:srgbClr val="FF60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" name="Shape 710">
                <a:extLst>
                  <a:ext uri="{FF2B5EF4-FFF2-40B4-BE49-F238E27FC236}">
                    <a16:creationId xmlns:a16="http://schemas.microsoft.com/office/drawing/2014/main" id="{61038D69-F5B0-4F88-A1EF-464A274A1A25}"/>
                  </a:ext>
                </a:extLst>
              </p:cNvPr>
              <p:cNvSpPr/>
              <p:nvPr/>
            </p:nvSpPr>
            <p:spPr>
              <a:xfrm>
                <a:off x="0" y="74586"/>
                <a:ext cx="1319088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TILT R</a:t>
                </a:r>
              </a:p>
            </p:txBody>
          </p:sp>
        </p:grpSp>
        <p:grpSp>
          <p:nvGrpSpPr>
            <p:cNvPr id="46" name="Group 714">
              <a:extLst>
                <a:ext uri="{FF2B5EF4-FFF2-40B4-BE49-F238E27FC236}">
                  <a16:creationId xmlns:a16="http://schemas.microsoft.com/office/drawing/2014/main" id="{D09B26B3-FDE1-4FE9-B0FC-010F3BF7FBAC}"/>
                </a:ext>
              </a:extLst>
            </p:cNvPr>
            <p:cNvGrpSpPr/>
            <p:nvPr/>
          </p:nvGrpSpPr>
          <p:grpSpPr>
            <a:xfrm>
              <a:off x="3740575" y="-2"/>
              <a:ext cx="1145884" cy="456516"/>
              <a:chOff x="0" y="-1"/>
              <a:chExt cx="1145883" cy="456514"/>
            </a:xfrm>
          </p:grpSpPr>
          <p:sp>
            <p:nvSpPr>
              <p:cNvPr id="47" name="Shape 712">
                <a:extLst>
                  <a:ext uri="{FF2B5EF4-FFF2-40B4-BE49-F238E27FC236}">
                    <a16:creationId xmlns:a16="http://schemas.microsoft.com/office/drawing/2014/main" id="{93B42945-7700-4E10-BEDE-56D668B21C68}"/>
                  </a:ext>
                </a:extLst>
              </p:cNvPr>
              <p:cNvSpPr/>
              <p:nvPr/>
            </p:nvSpPr>
            <p:spPr>
              <a:xfrm>
                <a:off x="0" y="-1"/>
                <a:ext cx="1145883" cy="456514"/>
              </a:xfrm>
              <a:prstGeom prst="rect">
                <a:avLst/>
              </a:prstGeom>
              <a:solidFill>
                <a:srgbClr val="02AA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" name="Shape 713">
                <a:extLst>
                  <a:ext uri="{FF2B5EF4-FFF2-40B4-BE49-F238E27FC236}">
                    <a16:creationId xmlns:a16="http://schemas.microsoft.com/office/drawing/2014/main" id="{07CA1FD7-F8A1-4F3C-A087-219F62C11B7C}"/>
                  </a:ext>
                </a:extLst>
              </p:cNvPr>
              <p:cNvSpPr/>
              <p:nvPr/>
            </p:nvSpPr>
            <p:spPr>
              <a:xfrm>
                <a:off x="0" y="74586"/>
                <a:ext cx="1145883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 spc="3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TILT D</a:t>
                </a:r>
              </a:p>
            </p:txBody>
          </p:sp>
        </p:grpSp>
      </p:grpSp>
      <p:sp>
        <p:nvSpPr>
          <p:cNvPr id="68" name="Shape 404">
            <a:extLst>
              <a:ext uri="{FF2B5EF4-FFF2-40B4-BE49-F238E27FC236}">
                <a16:creationId xmlns:a16="http://schemas.microsoft.com/office/drawing/2014/main" id="{87E1749D-EF20-4456-B024-75DB2529EC8B}"/>
              </a:ext>
            </a:extLst>
          </p:cNvPr>
          <p:cNvSpPr/>
          <p:nvPr/>
        </p:nvSpPr>
        <p:spPr>
          <a:xfrm>
            <a:off x="5133192" y="2101474"/>
            <a:ext cx="1255409" cy="3579361"/>
          </a:xfrm>
          <a:prstGeom prst="rect">
            <a:avLst/>
          </a:prstGeom>
          <a:solidFill>
            <a:srgbClr val="F2F2F2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Shape 439">
            <a:extLst>
              <a:ext uri="{FF2B5EF4-FFF2-40B4-BE49-F238E27FC236}">
                <a16:creationId xmlns:a16="http://schemas.microsoft.com/office/drawing/2014/main" id="{FE8E5695-4E83-4A9A-9C8E-507D077F4F6C}"/>
              </a:ext>
            </a:extLst>
          </p:cNvPr>
          <p:cNvSpPr/>
          <p:nvPr/>
        </p:nvSpPr>
        <p:spPr>
          <a:xfrm>
            <a:off x="7756299" y="2127059"/>
            <a:ext cx="1257629" cy="3538131"/>
          </a:xfrm>
          <a:prstGeom prst="rect">
            <a:avLst/>
          </a:prstGeom>
          <a:solidFill>
            <a:srgbClr val="F2F2F2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hape 442">
            <a:extLst>
              <a:ext uri="{FF2B5EF4-FFF2-40B4-BE49-F238E27FC236}">
                <a16:creationId xmlns:a16="http://schemas.microsoft.com/office/drawing/2014/main" id="{92B61736-72C0-4C0F-9C0A-98333B0C61BB}"/>
              </a:ext>
            </a:extLst>
          </p:cNvPr>
          <p:cNvSpPr/>
          <p:nvPr/>
        </p:nvSpPr>
        <p:spPr>
          <a:xfrm>
            <a:off x="10376486" y="2109400"/>
            <a:ext cx="1431605" cy="3530652"/>
          </a:xfrm>
          <a:prstGeom prst="rect">
            <a:avLst/>
          </a:prstGeom>
          <a:solidFill>
            <a:srgbClr val="F2F2F2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" name="Shape 686">
            <a:extLst>
              <a:ext uri="{FF2B5EF4-FFF2-40B4-BE49-F238E27FC236}">
                <a16:creationId xmlns:a16="http://schemas.microsoft.com/office/drawing/2014/main" id="{3C68454C-48A8-4A40-8E5C-19430353A8D8}"/>
              </a:ext>
            </a:extLst>
          </p:cNvPr>
          <p:cNvSpPr/>
          <p:nvPr/>
        </p:nvSpPr>
        <p:spPr>
          <a:xfrm>
            <a:off x="5153064" y="2138835"/>
            <a:ext cx="1287449" cy="123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357FFF"/>
                </a:solidFill>
              </a:rPr>
              <a:t>NV – Cortez Masto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357FFF"/>
                </a:solidFill>
              </a:rPr>
              <a:t>GA – Warnock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FF5C5A"/>
                </a:solidFill>
              </a:rPr>
              <a:t>PA – Open (Toomey)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100">
              <a:solidFill>
                <a:srgbClr val="357FFF"/>
              </a:solidFill>
            </a:endParaRPr>
          </a:p>
        </p:txBody>
      </p:sp>
      <p:sp>
        <p:nvSpPr>
          <p:cNvPr id="718" name="Shape 718"/>
          <p:cNvSpPr/>
          <p:nvPr/>
        </p:nvSpPr>
        <p:spPr>
          <a:xfrm>
            <a:off x="6469320" y="2138147"/>
            <a:ext cx="1405128" cy="475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FF5C5A"/>
                </a:solidFill>
                <a:ea typeface="+mn-lt"/>
                <a:cs typeface="+mn-lt"/>
              </a:rPr>
              <a:t>NC – Open (Burr)</a:t>
            </a:r>
            <a:endParaRPr lang="en-US" sz="110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FF5C5A"/>
                </a:solidFill>
              </a:rPr>
              <a:t>WI – Johnson</a:t>
            </a:r>
            <a:endParaRPr lang="en-US" dirty="0"/>
          </a:p>
        </p:txBody>
      </p:sp>
      <p:sp>
        <p:nvSpPr>
          <p:cNvPr id="720" name="Shape 720"/>
          <p:cNvSpPr/>
          <p:nvPr/>
        </p:nvSpPr>
        <p:spPr>
          <a:xfrm>
            <a:off x="10467612" y="2096409"/>
            <a:ext cx="1579842" cy="352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MO – Open (Blunt)</a:t>
            </a:r>
            <a:endParaRPr lang="en-US" dirty="0"/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AR – Boozman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ID – Crapo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ND – Hoeven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LA – Kennedy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OK – Lankford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OK – Open (Inhofe)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KS – Moran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AK </a:t>
            </a:r>
            <a:r>
              <a:rPr lang="en-US" sz="1100" dirty="0">
                <a:solidFill>
                  <a:srgbClr val="C00000"/>
                </a:solidFill>
                <a:ea typeface="+mn-lt"/>
                <a:cs typeface="+mn-lt"/>
              </a:rPr>
              <a:t>– </a:t>
            </a:r>
            <a:r>
              <a:rPr lang="en-US" sz="1100" dirty="0">
                <a:solidFill>
                  <a:srgbClr val="C00000"/>
                </a:solidFill>
              </a:rPr>
              <a:t> Murkowski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KY </a:t>
            </a:r>
            <a:r>
              <a:rPr lang="en-US" sz="1100" dirty="0">
                <a:solidFill>
                  <a:srgbClr val="C00000"/>
                </a:solidFill>
                <a:ea typeface="+mn-lt"/>
                <a:cs typeface="+mn-lt"/>
              </a:rPr>
              <a:t>– </a:t>
            </a:r>
            <a:r>
              <a:rPr lang="en-US" sz="1100" dirty="0">
                <a:solidFill>
                  <a:srgbClr val="C00000"/>
                </a:solidFill>
              </a:rPr>
              <a:t> Paul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SC – Scott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AL – Open (Shelby)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SD – Thune</a:t>
            </a:r>
          </a:p>
          <a:p>
            <a:pPr>
              <a:lnSpc>
                <a:spcPct val="150000"/>
              </a:lnSpc>
              <a:defRPr sz="1100">
                <a:solidFill>
                  <a:srgbClr val="FF5C5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 dirty="0">
                <a:solidFill>
                  <a:srgbClr val="C00000"/>
                </a:solidFill>
              </a:rPr>
              <a:t>IN </a:t>
            </a:r>
            <a:r>
              <a:rPr lang="en-US" sz="1100" dirty="0">
                <a:solidFill>
                  <a:srgbClr val="C00000"/>
                </a:solidFill>
                <a:ea typeface="+mn-lt"/>
                <a:cs typeface="+mn-lt"/>
              </a:rPr>
              <a:t>– </a:t>
            </a:r>
            <a:r>
              <a:rPr lang="en-US" sz="1100" dirty="0">
                <a:solidFill>
                  <a:srgbClr val="C00000"/>
                </a:solidFill>
              </a:rPr>
              <a:t> Young</a:t>
            </a:r>
          </a:p>
        </p:txBody>
      </p:sp>
      <p:sp>
        <p:nvSpPr>
          <p:cNvPr id="72" name="Shape 718">
            <a:extLst>
              <a:ext uri="{FF2B5EF4-FFF2-40B4-BE49-F238E27FC236}">
                <a16:creationId xmlns:a16="http://schemas.microsoft.com/office/drawing/2014/main" id="{5DDA2237-F7C8-4460-804C-9390EDA381AB}"/>
              </a:ext>
            </a:extLst>
          </p:cNvPr>
          <p:cNvSpPr/>
          <p:nvPr/>
        </p:nvSpPr>
        <p:spPr>
          <a:xfrm>
            <a:off x="7874448" y="2136151"/>
            <a:ext cx="2317023" cy="729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FF5C5A"/>
                </a:solidFill>
                <a:ea typeface="+mn-lt"/>
                <a:cs typeface="+mn-lt"/>
              </a:rPr>
              <a:t>OH – Open </a:t>
            </a:r>
            <a:endParaRPr lang="en-US" sz="1100">
              <a:solidFill>
                <a:srgbClr val="FF0000"/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FF5C5A"/>
                </a:solidFill>
                <a:ea typeface="+mn-lt"/>
                <a:cs typeface="+mn-lt"/>
              </a:rPr>
              <a:t>(Portman)</a:t>
            </a:r>
            <a:r>
              <a:rPr lang="en-US" sz="1100">
                <a:solidFill>
                  <a:srgbClr val="FF0000"/>
                </a:solidFill>
                <a:ea typeface="+mn-lt"/>
                <a:cs typeface="+mn-lt"/>
              </a:rPr>
              <a:t> </a:t>
            </a:r>
            <a:endParaRPr 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100">
              <a:solidFill>
                <a:srgbClr val="FF5C5A"/>
              </a:solidFill>
            </a:endParaRPr>
          </a:p>
        </p:txBody>
      </p:sp>
      <p:sp>
        <p:nvSpPr>
          <p:cNvPr id="73" name="Shape 718">
            <a:extLst>
              <a:ext uri="{FF2B5EF4-FFF2-40B4-BE49-F238E27FC236}">
                <a16:creationId xmlns:a16="http://schemas.microsoft.com/office/drawing/2014/main" id="{1279A051-1801-427F-8734-F2D57C3A92C1}"/>
              </a:ext>
            </a:extLst>
          </p:cNvPr>
          <p:cNvSpPr/>
          <p:nvPr/>
        </p:nvSpPr>
        <p:spPr>
          <a:xfrm>
            <a:off x="9205672" y="2097649"/>
            <a:ext cx="1021952" cy="123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FF5C5A"/>
                </a:solidFill>
              </a:rPr>
              <a:t>FL – Rubio</a:t>
            </a: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FF5C5A"/>
                </a:solidFill>
                <a:ea typeface="+mn-lt"/>
                <a:cs typeface="+mn-lt"/>
              </a:rPr>
              <a:t>IA – Grassley </a:t>
            </a:r>
            <a:endParaRPr lang="en-US">
              <a:solidFill>
                <a:srgbClr val="FF5C5A"/>
              </a:solidFill>
            </a:endParaRP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100">
                <a:solidFill>
                  <a:srgbClr val="FF5C5A"/>
                </a:solidFill>
              </a:rPr>
              <a:t>UT </a:t>
            </a:r>
            <a:r>
              <a:rPr lang="en-US" sz="1100">
                <a:solidFill>
                  <a:srgbClr val="FF5C5A"/>
                </a:solidFill>
                <a:ea typeface="+mn-lt"/>
                <a:cs typeface="+mn-lt"/>
              </a:rPr>
              <a:t>– </a:t>
            </a:r>
            <a:r>
              <a:rPr lang="en-US" sz="1100">
                <a:solidFill>
                  <a:srgbClr val="FF5C5A"/>
                </a:solidFill>
              </a:rPr>
              <a:t>Lee</a:t>
            </a: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100">
              <a:solidFill>
                <a:srgbClr val="FF5C5A"/>
              </a:solidFill>
            </a:endParaRPr>
          </a:p>
          <a:p>
            <a:pPr>
              <a:lnSpc>
                <a:spcPct val="150000"/>
              </a:lnSpc>
              <a:defRPr sz="1100">
                <a:solidFill>
                  <a:srgbClr val="357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1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9113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-small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 flipH="1">
            <a:off x="-618127" y="-167773"/>
            <a:ext cx="12927491" cy="747468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2982350" y="580410"/>
            <a:ext cx="11426399" cy="880337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2982350" y="321238"/>
            <a:ext cx="13478737" cy="974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8132544" y="388440"/>
            <a:ext cx="9501511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1330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/>
              <a:t>The Big Picture</a:t>
            </a:r>
          </a:p>
          <a:p>
            <a:endParaRPr lang="en-US"/>
          </a:p>
        </p:txBody>
      </p:sp>
      <p:grpSp>
        <p:nvGrpSpPr>
          <p:cNvPr id="156" name="Group 156"/>
          <p:cNvGrpSpPr/>
          <p:nvPr/>
        </p:nvGrpSpPr>
        <p:grpSpPr>
          <a:xfrm>
            <a:off x="9795106" y="5918708"/>
            <a:ext cx="2314303" cy="1101385"/>
            <a:chOff x="0" y="0"/>
            <a:chExt cx="2314301" cy="1101384"/>
          </a:xfrm>
        </p:grpSpPr>
        <p:pic>
          <p:nvPicPr>
            <p:cNvPr id="154" name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804" y="0"/>
              <a:ext cx="1261498" cy="11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08"/>
              <a:ext cx="1203275" cy="6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Shape 157"/>
          <p:cNvSpPr/>
          <p:nvPr/>
        </p:nvSpPr>
        <p:spPr>
          <a:xfrm>
            <a:off x="91439" y="2147942"/>
            <a:ext cx="1191126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-190843" y="3332349"/>
            <a:ext cx="12098955" cy="1608470"/>
            <a:chOff x="-3079846" y="79474"/>
            <a:chExt cx="12098951" cy="1608468"/>
          </a:xfrm>
        </p:grpSpPr>
        <p:sp>
          <p:nvSpPr>
            <p:cNvPr id="158" name="Shape 158"/>
            <p:cNvSpPr/>
            <p:nvPr/>
          </p:nvSpPr>
          <p:spPr>
            <a:xfrm>
              <a:off x="-3079846" y="79474"/>
              <a:ext cx="12098951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6778617" y="377301"/>
              <a:ext cx="81545" cy="1310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161" name="Shape 161"/>
          <p:cNvSpPr/>
          <p:nvPr/>
        </p:nvSpPr>
        <p:spPr>
          <a:xfrm>
            <a:off x="1161324" y="5339400"/>
            <a:ext cx="936858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2982350" y="164756"/>
            <a:ext cx="11515499" cy="1130544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FBBDF"/>
                </a:solidFill>
              </a:defRPr>
            </a:pPr>
            <a:endParaRPr/>
          </a:p>
        </p:txBody>
      </p:sp>
      <p:sp>
        <p:nvSpPr>
          <p:cNvPr id="2" name="Shape 492">
            <a:extLst>
              <a:ext uri="{FF2B5EF4-FFF2-40B4-BE49-F238E27FC236}">
                <a16:creationId xmlns:a16="http://schemas.microsoft.com/office/drawing/2014/main" id="{EA0B1A36-2A98-4AC2-AB9B-E150E031A1A2}"/>
              </a:ext>
            </a:extLst>
          </p:cNvPr>
          <p:cNvSpPr/>
          <p:nvPr/>
        </p:nvSpPr>
        <p:spPr>
          <a:xfrm>
            <a:off x="480714" y="4525213"/>
            <a:ext cx="101357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sz="1600"/>
          </a:p>
        </p:txBody>
      </p:sp>
      <p:sp>
        <p:nvSpPr>
          <p:cNvPr id="21" name="Shape 650">
            <a:extLst>
              <a:ext uri="{FF2B5EF4-FFF2-40B4-BE49-F238E27FC236}">
                <a16:creationId xmlns:a16="http://schemas.microsoft.com/office/drawing/2014/main" id="{24A7E9CE-C1E8-4F02-9D90-5127B6426125}"/>
              </a:ext>
            </a:extLst>
          </p:cNvPr>
          <p:cNvSpPr/>
          <p:nvPr/>
        </p:nvSpPr>
        <p:spPr>
          <a:xfrm>
            <a:off x="2856955" y="1889698"/>
            <a:ext cx="781965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sz="2600"/>
              <a:t>12 races currently rated Solid, Likely, Lean, or Tilting Democratic (36 seats not up for election)</a:t>
            </a:r>
            <a:endParaRPr sz="2600"/>
          </a:p>
        </p:txBody>
      </p:sp>
      <p:pic>
        <p:nvPicPr>
          <p:cNvPr id="22" name="image9.png">
            <a:extLst>
              <a:ext uri="{FF2B5EF4-FFF2-40B4-BE49-F238E27FC236}">
                <a16:creationId xmlns:a16="http://schemas.microsoft.com/office/drawing/2014/main" id="{6CBB85CB-B16E-48B5-AD1C-B266C046C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832" y="1718932"/>
            <a:ext cx="1161430" cy="112701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F16492-D9EF-41D1-BC7D-D5BA300DDB2E}"/>
              </a:ext>
            </a:extLst>
          </p:cNvPr>
          <p:cNvSpPr txBox="1"/>
          <p:nvPr/>
        </p:nvSpPr>
        <p:spPr>
          <a:xfrm>
            <a:off x="2850748" y="2990479"/>
            <a:ext cx="7842773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>
                <a:solidFill>
                  <a:schemeClr val="bg1"/>
                </a:solidFill>
                <a:latin typeface="Century Gothic"/>
              </a:rPr>
              <a:t>20 races currently rated Solid, Likely, Lean, or Tilting Republican (29 seats not up for election)</a:t>
            </a:r>
          </a:p>
        </p:txBody>
      </p:sp>
      <p:pic>
        <p:nvPicPr>
          <p:cNvPr id="24" name="image8.png">
            <a:extLst>
              <a:ext uri="{FF2B5EF4-FFF2-40B4-BE49-F238E27FC236}">
                <a16:creationId xmlns:a16="http://schemas.microsoft.com/office/drawing/2014/main" id="{2524CB4A-C55E-43C6-B155-3E67C7BB3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216" y="2921640"/>
            <a:ext cx="1320661" cy="100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DF6535-4C1C-4919-81E9-F91D48C11524}"/>
              </a:ext>
            </a:extLst>
          </p:cNvPr>
          <p:cNvSpPr txBox="1"/>
          <p:nvPr/>
        </p:nvSpPr>
        <p:spPr>
          <a:xfrm>
            <a:off x="2880045" y="4367148"/>
            <a:ext cx="6930683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>
                <a:solidFill>
                  <a:schemeClr val="bg1"/>
                </a:solidFill>
                <a:latin typeface="Century Gothic"/>
              </a:rPr>
              <a:t>3 pure Toss-ups</a:t>
            </a:r>
          </a:p>
        </p:txBody>
      </p:sp>
      <p:pic>
        <p:nvPicPr>
          <p:cNvPr id="4" name="Graphic 3" descr="Dice outline">
            <a:extLst>
              <a:ext uri="{FF2B5EF4-FFF2-40B4-BE49-F238E27FC236}">
                <a16:creationId xmlns:a16="http://schemas.microsoft.com/office/drawing/2014/main" id="{15A01542-7DF4-4A40-AD33-E4A5F8CBF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8673" y="4233222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C8E181-1BC9-A88C-C21D-977ED2343CF9}"/>
              </a:ext>
            </a:extLst>
          </p:cNvPr>
          <p:cNvSpPr txBox="1"/>
          <p:nvPr/>
        </p:nvSpPr>
        <p:spPr>
          <a:xfrm>
            <a:off x="1748673" y="5356255"/>
            <a:ext cx="8465906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Century Gothic"/>
              </a:rPr>
              <a:t>Current projection: </a:t>
            </a:r>
            <a:r>
              <a:rPr lang="en-US" sz="2600" b="1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GOP +2 to Dem +1</a:t>
            </a:r>
            <a:endParaRPr lang="en-US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9A2AF-8D79-99DC-105F-64433E755AC9}"/>
              </a:ext>
            </a:extLst>
          </p:cNvPr>
          <p:cNvSpPr txBox="1"/>
          <p:nvPr/>
        </p:nvSpPr>
        <p:spPr>
          <a:xfrm>
            <a:off x="1748673" y="5811333"/>
            <a:ext cx="84659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entury Gothic"/>
              </a:rPr>
              <a:t>Democrats have control of a 50-50 Senate with </a:t>
            </a:r>
            <a:br>
              <a:rPr lang="en-US">
                <a:solidFill>
                  <a:schemeClr val="bg1"/>
                </a:solidFill>
                <a:latin typeface="Century Gothic"/>
              </a:rPr>
            </a:br>
            <a:r>
              <a:rPr lang="en-US">
                <a:solidFill>
                  <a:schemeClr val="bg1"/>
                </a:solidFill>
                <a:latin typeface="Century Gothic"/>
              </a:rPr>
              <a:t>Vice President Kamala Harris as the tie-breaking vote.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4107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4690297" y="571256"/>
            <a:ext cx="9069010" cy="1274220"/>
          </a:xfrm>
          <a:prstGeom prst="rect">
            <a:avLst/>
          </a:prstGeom>
          <a:ln w="12700">
            <a:solidFill>
              <a:srgbClr val="EE5654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680853" y="239799"/>
            <a:ext cx="9069011" cy="793519"/>
          </a:xfrm>
          <a:prstGeom prst="rect">
            <a:avLst/>
          </a:prstGeom>
          <a:ln w="12700">
            <a:solidFill>
              <a:srgbClr val="357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FBBD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BB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34062" y="371948"/>
            <a:ext cx="10684772" cy="1311759"/>
          </a:xfrm>
          <a:prstGeom prst="rect">
            <a:avLst/>
          </a:prstGeom>
          <a:solidFill>
            <a:srgbClr val="133054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 w="9524">
                  <a:solidFill>
                    <a:srgbClr val="133054"/>
                  </a:solidFill>
                </a:ln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 w="9524">
                <a:solidFill>
                  <a:srgbClr val="133054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4"/>
          <p:cNvGrpSpPr/>
          <p:nvPr/>
        </p:nvGrpSpPr>
        <p:grpSpPr>
          <a:xfrm>
            <a:off x="9883054" y="5898167"/>
            <a:ext cx="2170360" cy="879161"/>
            <a:chOff x="0" y="0"/>
            <a:chExt cx="2170359" cy="879159"/>
          </a:xfrm>
        </p:grpSpPr>
        <p:pic>
          <p:nvPicPr>
            <p:cNvPr id="242" name="image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77481"/>
              <a:ext cx="1207639" cy="75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06" y="0"/>
              <a:ext cx="1047153" cy="879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hape 245"/>
          <p:cNvSpPr/>
          <p:nvPr/>
        </p:nvSpPr>
        <p:spPr>
          <a:xfrm>
            <a:off x="3635683" y="413038"/>
            <a:ext cx="85835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Nevada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grpSp>
        <p:nvGrpSpPr>
          <p:cNvPr id="248" name="Group 248"/>
          <p:cNvGrpSpPr/>
          <p:nvPr/>
        </p:nvGrpSpPr>
        <p:grpSpPr>
          <a:xfrm>
            <a:off x="384488" y="1781663"/>
            <a:ext cx="8284502" cy="4825007"/>
            <a:chOff x="-1" y="0"/>
            <a:chExt cx="8284501" cy="4825007"/>
          </a:xfrm>
        </p:grpSpPr>
        <p:sp>
          <p:nvSpPr>
            <p:cNvPr id="246" name="Shape 246"/>
            <p:cNvSpPr/>
            <p:nvPr/>
          </p:nvSpPr>
          <p:spPr>
            <a:xfrm>
              <a:off x="704311" y="0"/>
              <a:ext cx="5589437" cy="474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spcBef>
                  <a:spcPts val="1000"/>
                </a:spcBef>
                <a:defRPr sz="2100" b="1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Rating: 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Toss-up</a:t>
              </a:r>
              <a:endParaRPr kumimoji="0" sz="2100" b="1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518683"/>
              <a:ext cx="8284501" cy="4306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Incumbent </a:t>
              </a: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Catherine Cortez Masto (D)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Beat Rep. Joe Heck 47-45% in 2016 election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 </a:t>
              </a:r>
              <a:r>
                <a:rPr lang="en-US" sz="1900">
                  <a:solidFill>
                    <a:srgbClr val="133054"/>
                  </a:solidFill>
                  <a:latin typeface="Century Gothic"/>
                  <a:sym typeface="Century Gothic"/>
                </a:rPr>
                <a:t>Nominee</a:t>
              </a: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Former State Attorney General Adam Laxalt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500">
                  <a:solidFill>
                    <a:srgbClr val="133054"/>
                  </a:solidFill>
                  <a:latin typeface="Century Gothic"/>
                  <a:sym typeface="Century Gothic"/>
                </a:rPr>
                <a:t>Won GOP primary with 56%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  <a:p>
              <a:pPr marL="939800" marR="0" lvl="1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Wingdings"/>
                <a:buChar char="▪"/>
                <a:tabLst/>
                <a:defRPr sz="19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B</a:t>
              </a:r>
              <a:r>
                <a: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aseline performance: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Republican 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49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</a:p>
            <a:p>
              <a:pPr marL="1397000" marR="0" lvl="2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 typeface="Courier New"/>
                <a:buChar char="o"/>
                <a:tabLst/>
                <a:defRPr sz="1500">
                  <a:solidFill>
                    <a:srgbClr val="133054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Democratic 4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6</a:t>
              </a:r>
              <a:r>
                <a: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133054"/>
                  </a:solidFill>
                  <a:effectLst/>
                  <a:uLnTx/>
                  <a:uFillTx/>
                  <a:latin typeface="Century Gothic"/>
                  <a:sym typeface="Century Gothic"/>
                </a:rPr>
                <a:t>%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133054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</p:grpSp>
      <p:sp>
        <p:nvSpPr>
          <p:cNvPr id="249" name="Shape 249"/>
          <p:cNvSpPr/>
          <p:nvPr/>
        </p:nvSpPr>
        <p:spPr>
          <a:xfrm>
            <a:off x="3635683" y="1090271"/>
            <a:ext cx="858357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Sen. Catherine Cortez Masto 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D</a:t>
            </a:r>
            <a:r>
              <a:rPr kumimoji="0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)</a:t>
            </a:r>
          </a:p>
        </p:txBody>
      </p:sp>
      <p:sp>
        <p:nvSpPr>
          <p:cNvPr id="256" name="Shape 256"/>
          <p:cNvSpPr/>
          <p:nvPr/>
        </p:nvSpPr>
        <p:spPr>
          <a:xfrm>
            <a:off x="1255055" y="5637781"/>
            <a:ext cx="741973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Baseline is a metric developed by Inside Elections that calculates generic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over the last four election cycles (2014-2020)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6B98F1-6568-4A01-ADC9-8E56AF507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9304372" y="2004280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rst Read's Morning Clips: It's neck-and-neck in Nevada">
            <a:extLst>
              <a:ext uri="{FF2B5EF4-FFF2-40B4-BE49-F238E27FC236}">
                <a16:creationId xmlns:a16="http://schemas.microsoft.com/office/drawing/2014/main" id="{D635913A-9540-D806-8EF5-7FC31F0F3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r="8405" b="9578"/>
          <a:stretch/>
        </p:blipFill>
        <p:spPr bwMode="auto">
          <a:xfrm>
            <a:off x="9304372" y="4023063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3500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1760</Words>
  <Application>Microsoft Office PowerPoint</Application>
  <PresentationFormat>Widescreen</PresentationFormat>
  <Paragraphs>354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2022 Midterm Election Outlook</vt:lpstr>
      <vt:lpstr>PowerPoint Presentation</vt:lpstr>
      <vt:lpstr>PowerPoint Presentation</vt:lpstr>
      <vt:lpstr>PowerPoint Presentation</vt:lpstr>
      <vt:lpstr>Fight for the Senate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Fight for the House</vt:lpstr>
      <vt:lpstr>PowerPoint Presentation</vt:lpstr>
      <vt:lpstr>PowerPoint Presentation</vt:lpstr>
      <vt:lpstr>PowerPoint Presentation</vt:lpstr>
      <vt:lpstr>Fight for the Governors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2020</dc:title>
  <dc:creator>Jacob Rubashkin</dc:creator>
  <cp:lastModifiedBy>justin kaufman</cp:lastModifiedBy>
  <cp:revision>123</cp:revision>
  <dcterms:created xsi:type="dcterms:W3CDTF">2020-11-09T16:04:10Z</dcterms:created>
  <dcterms:modified xsi:type="dcterms:W3CDTF">2022-11-05T13:24:05Z</dcterms:modified>
</cp:coreProperties>
</file>