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36"/>
  </p:notesMasterIdLst>
  <p:handoutMasterIdLst>
    <p:handoutMasterId r:id="rId37"/>
  </p:handoutMasterIdLst>
  <p:sldIdLst>
    <p:sldId id="272" r:id="rId4"/>
    <p:sldId id="273" r:id="rId5"/>
    <p:sldId id="275" r:id="rId6"/>
    <p:sldId id="338" r:id="rId7"/>
    <p:sldId id="337" r:id="rId8"/>
    <p:sldId id="322" r:id="rId9"/>
    <p:sldId id="280" r:id="rId10"/>
    <p:sldId id="325" r:id="rId11"/>
    <p:sldId id="314" r:id="rId12"/>
    <p:sldId id="339" r:id="rId13"/>
    <p:sldId id="348" r:id="rId14"/>
    <p:sldId id="347" r:id="rId15"/>
    <p:sldId id="324" r:id="rId16"/>
    <p:sldId id="326" r:id="rId17"/>
    <p:sldId id="346" r:id="rId18"/>
    <p:sldId id="327" r:id="rId19"/>
    <p:sldId id="328" r:id="rId20"/>
    <p:sldId id="340" r:id="rId21"/>
    <p:sldId id="341" r:id="rId22"/>
    <p:sldId id="342" r:id="rId23"/>
    <p:sldId id="329" r:id="rId24"/>
    <p:sldId id="330" r:id="rId25"/>
    <p:sldId id="343" r:id="rId26"/>
    <p:sldId id="344" r:id="rId27"/>
    <p:sldId id="274" r:id="rId28"/>
    <p:sldId id="332" r:id="rId29"/>
    <p:sldId id="302" r:id="rId30"/>
    <p:sldId id="333" r:id="rId31"/>
    <p:sldId id="294" r:id="rId32"/>
    <p:sldId id="345" r:id="rId33"/>
    <p:sldId id="303" r:id="rId34"/>
    <p:sldId id="305" r:id="rId35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rfel, Paul" initials="WP" lastIdx="10" clrIdx="0">
    <p:extLst>
      <p:ext uri="{19B8F6BF-5375-455C-9EA6-DF929625EA0E}">
        <p15:presenceInfo xmlns:p15="http://schemas.microsoft.com/office/powerpoint/2012/main" userId="S-1-5-21-232674205-1895042621-1136263860-1400" providerId="AD"/>
      </p:ext>
    </p:extLst>
  </p:cmAuthor>
  <p:cmAuthor id="2" name="Marsh, John" initials="MJ" lastIdx="2" clrIdx="1">
    <p:extLst>
      <p:ext uri="{19B8F6BF-5375-455C-9EA6-DF929625EA0E}">
        <p15:presenceInfo xmlns:p15="http://schemas.microsoft.com/office/powerpoint/2012/main" userId="S-1-5-21-232674205-1895042621-1136263860-268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EBC"/>
    <a:srgbClr val="EE8608"/>
    <a:srgbClr val="F7941D"/>
    <a:srgbClr val="D02433"/>
    <a:srgbClr val="FFFA00"/>
    <a:srgbClr val="003E51"/>
    <a:srgbClr val="ECCE1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91860" autoAdjust="0"/>
  </p:normalViewPr>
  <p:slideViewPr>
    <p:cSldViewPr snapToGrid="0">
      <p:cViewPr varScale="1">
        <p:scale>
          <a:sx n="60" d="100"/>
          <a:sy n="60" d="100"/>
        </p:scale>
        <p:origin x="10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67" d="100"/>
          <a:sy n="167" d="100"/>
        </p:scale>
        <p:origin x="473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2022 Hourly Market Price
Budget vs Actual</a:t>
            </a:r>
          </a:p>
        </c:rich>
      </c:tx>
      <c:layout>
        <c:manualLayout>
          <c:xMode val="edge"/>
          <c:yMode val="edge"/>
          <c:x val="0.35849056603773582"/>
          <c:y val="1.957585644371952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9533851276359587"/>
          <c:y val="0.18270799347471536"/>
          <c:w val="0.79356270810210416"/>
          <c:h val="0.61827079934747164"/>
        </c:manualLayout>
      </c:layout>
      <c:lineChart>
        <c:grouping val="standard"/>
        <c:varyColors val="0"/>
        <c:ser>
          <c:idx val="0"/>
          <c:order val="0"/>
          <c:tx>
            <c:v>Budget-On Peak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Fcst!$K$7:$V$7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'YTD-Bud'!$J$6:$U$6</c:f>
              <c:numCache>
                <c:formatCode>_("$"* #,##0.00_);_("$"* \(#,##0.00\);_("$"* "-"??_);_(@_)</c:formatCode>
                <c:ptCount val="12"/>
                <c:pt idx="0">
                  <c:v>54.783575582357152</c:v>
                </c:pt>
                <c:pt idx="1">
                  <c:v>52.514613255000015</c:v>
                </c:pt>
                <c:pt idx="2">
                  <c:v>45.472319677086922</c:v>
                </c:pt>
                <c:pt idx="3">
                  <c:v>38.941964963261917</c:v>
                </c:pt>
                <c:pt idx="4">
                  <c:v>41.553497904750031</c:v>
                </c:pt>
                <c:pt idx="5">
                  <c:v>44.571031130068178</c:v>
                </c:pt>
                <c:pt idx="6">
                  <c:v>51.340053689785748</c:v>
                </c:pt>
                <c:pt idx="7">
                  <c:v>50.118593385391293</c:v>
                </c:pt>
                <c:pt idx="8">
                  <c:v>41.738991452363642</c:v>
                </c:pt>
                <c:pt idx="9">
                  <c:v>39.498022983404745</c:v>
                </c:pt>
                <c:pt idx="10">
                  <c:v>39.838290434977274</c:v>
                </c:pt>
                <c:pt idx="11">
                  <c:v>40.004006426977291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0D-4EE7-A21A-DCBD1E17F983}"/>
            </c:ext>
          </c:extLst>
        </c:ser>
        <c:ser>
          <c:idx val="1"/>
          <c:order val="1"/>
          <c:tx>
            <c:v>Actual-On Peak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Fcst!$K$7:$V$7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Compare!$B$6:$M$6</c:f>
              <c:numCache>
                <c:formatCode>"$"#,##0.00</c:formatCode>
                <c:ptCount val="12"/>
                <c:pt idx="0">
                  <c:v>56.480952380952374</c:v>
                </c:pt>
                <c:pt idx="1">
                  <c:v>48.722999999999971</c:v>
                </c:pt>
                <c:pt idx="2">
                  <c:v>47.22638586956522</c:v>
                </c:pt>
                <c:pt idx="3">
                  <c:v>71.212946428571414</c:v>
                </c:pt>
                <c:pt idx="4">
                  <c:v>96.773068181818246</c:v>
                </c:pt>
                <c:pt idx="5">
                  <c:v>119.20403409090908</c:v>
                </c:pt>
                <c:pt idx="6">
                  <c:v>128.50467261904762</c:v>
                </c:pt>
                <c:pt idx="7">
                  <c:v>122.60290760869566</c:v>
                </c:pt>
                <c:pt idx="8">
                  <c:v>92.53545454545457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0D-4EE7-A21A-DCBD1E17F983}"/>
            </c:ext>
          </c:extLst>
        </c:ser>
        <c:ser>
          <c:idx val="2"/>
          <c:order val="2"/>
          <c:tx>
            <c:v>Budget-Off Pk</c:v>
          </c:tx>
          <c:spPr>
            <a:ln w="12700">
              <a:solidFill>
                <a:srgbClr val="3366FF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3366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cat>
            <c:strRef>
              <c:f>Fcst!$K$7:$V$7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'YTD-Bud'!$J$7:$U$7</c:f>
              <c:numCache>
                <c:formatCode>_("$"* #,##0.00_);_("$"* \(#,##0.00\);_("$"* "-"??_);_(@_)</c:formatCode>
                <c:ptCount val="12"/>
                <c:pt idx="0">
                  <c:v>42.152502559220601</c:v>
                </c:pt>
                <c:pt idx="1">
                  <c:v>41.914949210778396</c:v>
                </c:pt>
                <c:pt idx="2">
                  <c:v>35.998717039555864</c:v>
                </c:pt>
                <c:pt idx="3">
                  <c:v>31.676406726156255</c:v>
                </c:pt>
                <c:pt idx="4">
                  <c:v>32.24448162877804</c:v>
                </c:pt>
                <c:pt idx="5">
                  <c:v>33.498447042766308</c:v>
                </c:pt>
                <c:pt idx="6">
                  <c:v>35.894982596279419</c:v>
                </c:pt>
                <c:pt idx="7">
                  <c:v>35.22404173352389</c:v>
                </c:pt>
                <c:pt idx="8">
                  <c:v>31.959835530122277</c:v>
                </c:pt>
                <c:pt idx="9">
                  <c:v>30.537880651455893</c:v>
                </c:pt>
                <c:pt idx="10">
                  <c:v>31.843585427355997</c:v>
                </c:pt>
                <c:pt idx="11">
                  <c:v>32.741576481076557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0D-4EE7-A21A-DCBD1E17F983}"/>
            </c:ext>
          </c:extLst>
        </c:ser>
        <c:ser>
          <c:idx val="3"/>
          <c:order val="3"/>
          <c:tx>
            <c:v>Actual-Off Peak</c:v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x"/>
            <c:size val="5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cat>
            <c:strRef>
              <c:f>Fcst!$K$7:$V$7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Compare!$B$7:$M$7</c:f>
              <c:numCache>
                <c:formatCode>"$"#,##0.00</c:formatCode>
                <c:ptCount val="12"/>
                <c:pt idx="0">
                  <c:v>56.590808823529464</c:v>
                </c:pt>
                <c:pt idx="1">
                  <c:v>42.631392045454511</c:v>
                </c:pt>
                <c:pt idx="2">
                  <c:v>42.138373333333348</c:v>
                </c:pt>
                <c:pt idx="3">
                  <c:v>57.579765625</c:v>
                </c:pt>
                <c:pt idx="4">
                  <c:v>71.919923469387768</c:v>
                </c:pt>
                <c:pt idx="5">
                  <c:v>80.307880434782689</c:v>
                </c:pt>
                <c:pt idx="6">
                  <c:v>94.008137254901982</c:v>
                </c:pt>
                <c:pt idx="7">
                  <c:v>90.181622340425491</c:v>
                </c:pt>
                <c:pt idx="8">
                  <c:v>71.654021739130485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90D-4EE7-A21A-DCBD1E17F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958400"/>
        <c:axId val="39968768"/>
      </c:lineChart>
      <c:catAx>
        <c:axId val="39958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9968768"/>
        <c:crosses val="autoZero"/>
        <c:auto val="1"/>
        <c:lblAlgn val="ctr"/>
        <c:lblOffset val="100"/>
        <c:tickMarkSkip val="1"/>
        <c:noMultiLvlLbl val="0"/>
      </c:catAx>
      <c:valAx>
        <c:axId val="3996876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$/MWh</a:t>
                </a:r>
              </a:p>
            </c:rich>
          </c:tx>
          <c:layout>
            <c:manualLayout>
              <c:xMode val="edge"/>
              <c:yMode val="edge"/>
              <c:x val="1.2208657047724751E-2"/>
              <c:y val="0.44535073409461839"/>
            </c:manualLayout>
          </c:layout>
          <c:overlay val="0"/>
          <c:spPr>
            <a:noFill/>
            <a:ln w="25400">
              <a:noFill/>
            </a:ln>
          </c:spPr>
        </c:title>
        <c:numFmt formatCode="_(&quot;$&quot;* #,##0.00_);_(&quot;$&quot;* \(#,##0.00\);_(&quot;$&quot;* &quot;-&quot;??_);_(@_)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99584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dTable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6EA0B0">
        <a:lumMod val="20000"/>
        <a:lumOff val="80000"/>
        <a:alpha val="48000"/>
      </a:srgbClr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AE1F2F-297A-7A42-9329-0483F0915C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9780"/>
          </a:xfrm>
          <a:prstGeom prst="rect">
            <a:avLst/>
          </a:prstGeom>
        </p:spPr>
        <p:txBody>
          <a:bodyPr vert="horz" lIns="93937" tIns="46968" rIns="93937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193CA2-1613-3E44-9441-8C84FBDB21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2" cy="469780"/>
          </a:xfrm>
          <a:prstGeom prst="rect">
            <a:avLst/>
          </a:prstGeom>
        </p:spPr>
        <p:txBody>
          <a:bodyPr vert="horz" lIns="93937" tIns="46968" rIns="93937" bIns="46968" rtlCol="0"/>
          <a:lstStyle>
            <a:lvl1pPr algn="r">
              <a:defRPr sz="1200"/>
            </a:lvl1pPr>
          </a:lstStyle>
          <a:p>
            <a:fld id="{9DDD1976-BDE6-BE4F-A43E-2909870FC530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44ED4B-10A2-E746-B682-8743CFC057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93297"/>
            <a:ext cx="3066732" cy="469779"/>
          </a:xfrm>
          <a:prstGeom prst="rect">
            <a:avLst/>
          </a:prstGeom>
        </p:spPr>
        <p:txBody>
          <a:bodyPr vert="horz" lIns="93937" tIns="46968" rIns="93937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AC0F1-E50C-ED47-B1B6-F581DC52FF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2" cy="469779"/>
          </a:xfrm>
          <a:prstGeom prst="rect">
            <a:avLst/>
          </a:prstGeom>
        </p:spPr>
        <p:txBody>
          <a:bodyPr vert="horz" lIns="93937" tIns="46968" rIns="93937" bIns="46968" rtlCol="0" anchor="b"/>
          <a:lstStyle>
            <a:lvl1pPr algn="r">
              <a:defRPr sz="1200"/>
            </a:lvl1pPr>
          </a:lstStyle>
          <a:p>
            <a:fld id="{2A0EE4D8-846B-744F-9D63-A94C569C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31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9780"/>
          </a:xfrm>
          <a:prstGeom prst="rect">
            <a:avLst/>
          </a:prstGeom>
        </p:spPr>
        <p:txBody>
          <a:bodyPr vert="horz" lIns="93937" tIns="46968" rIns="93937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2" cy="469780"/>
          </a:xfrm>
          <a:prstGeom prst="rect">
            <a:avLst/>
          </a:prstGeom>
        </p:spPr>
        <p:txBody>
          <a:bodyPr vert="horz" lIns="93937" tIns="46968" rIns="93937" bIns="46968" rtlCol="0"/>
          <a:lstStyle>
            <a:lvl1pPr algn="r">
              <a:defRPr sz="1200"/>
            </a:lvl1pPr>
          </a:lstStyle>
          <a:p>
            <a:fld id="{BBCB5DB0-4D71-4AD5-8AAE-812BA9781B0E}" type="datetimeFigureOut">
              <a:rPr lang="en-US" smtClean="0"/>
              <a:t>11/5/2022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7" tIns="46968" rIns="93937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7" tIns="46968" rIns="93937" bIns="469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3297"/>
            <a:ext cx="3066732" cy="469779"/>
          </a:xfrm>
          <a:prstGeom prst="rect">
            <a:avLst/>
          </a:prstGeom>
        </p:spPr>
        <p:txBody>
          <a:bodyPr vert="horz" lIns="93937" tIns="46968" rIns="93937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2" cy="469779"/>
          </a:xfrm>
          <a:prstGeom prst="rect">
            <a:avLst/>
          </a:prstGeom>
        </p:spPr>
        <p:txBody>
          <a:bodyPr vert="horz" lIns="93937" tIns="46968" rIns="93937" bIns="46968" rtlCol="0" anchor="b"/>
          <a:lstStyle>
            <a:lvl1pPr algn="r">
              <a:defRPr sz="1200"/>
            </a:lvl1pPr>
          </a:lstStyle>
          <a:p>
            <a:fld id="{8D296038-88BB-455D-B765-69CA2089CA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2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 Board Members; 3 year terms;</a:t>
            </a:r>
            <a:r>
              <a:rPr lang="en-US" baseline="0" dirty="0" smtClean="0"/>
              <a:t> elected at MEAG Power Annual Meeting; must reside in a MEAG city.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96038-88BB-455D-B765-69CA2089CA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85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96038-88BB-455D-B765-69CA2089CA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286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1800"/>
              </a:spcBef>
            </a:pPr>
            <a:r>
              <a:rPr lang="en-US" dirty="0"/>
              <a:t>Reactor vessel assembly complete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Unit 3 entered Mode 5 on November 2nd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96038-88BB-455D-B765-69CA2089CA6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30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96038-88BB-455D-B765-69CA2089CA6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9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D7FF50-E7FD-FD45-B8BD-22BE19E02C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8523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357E41-765A-A945-914B-247541CD29AF}"/>
              </a:ext>
            </a:extLst>
          </p:cNvPr>
          <p:cNvSpPr/>
          <p:nvPr userDrawn="1"/>
        </p:nvSpPr>
        <p:spPr>
          <a:xfrm>
            <a:off x="-1" y="5283200"/>
            <a:ext cx="12192000" cy="1574800"/>
          </a:xfrm>
          <a:prstGeom prst="rect">
            <a:avLst/>
          </a:prstGeom>
          <a:solidFill>
            <a:srgbClr val="003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A7BEF-7DDF-9E48-B3D2-C748FD622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973737"/>
            <a:ext cx="8686800" cy="1200329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algn="l">
              <a:defRPr sz="4000">
                <a:solidFill>
                  <a:srgbClr val="003D5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0BCBA-3EB2-6640-8E2D-141446AF6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0" y="5649765"/>
            <a:ext cx="9144000" cy="84167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BEEF7BE-53BD-6B4A-88F2-843E8E106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5" y="5769736"/>
            <a:ext cx="1730744" cy="7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6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FFA3A-A7B0-574A-9F45-E191BE01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00FB3F-ED34-2842-992D-99A8290B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96515-3F92-413B-AED5-5D732788488D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3DF4B0-4E95-DC4B-9DE3-A23EEFD5E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12860-5AAD-DA4E-A64E-9B795925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230E73-45F5-BF49-A540-6A35B447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A3306-952E-4DD1-9EB7-3F6F107470F3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ADB13-B6D5-A548-8F23-94CD630F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0B285-1940-6948-884B-0EFDDA8D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1F6762F-575F-B746-8394-308CE3F09B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79779"/>
            <a:ext cx="12192000" cy="607822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3E341-CEB2-9640-9DB0-63678638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D78A-F1E3-4EA6-ABFB-14D136397337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9D48-3EED-E842-9093-59589C1CC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6F7D6-597E-B444-9966-B1474CD8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9F20A11-53CD-5B4B-A431-5E72E75EF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3555" y="54109"/>
            <a:ext cx="2088444" cy="6999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03A82A-1368-7048-B6B1-581092E2F9F6}"/>
              </a:ext>
            </a:extLst>
          </p:cNvPr>
          <p:cNvSpPr/>
          <p:nvPr userDrawn="1"/>
        </p:nvSpPr>
        <p:spPr>
          <a:xfrm>
            <a:off x="-12242" y="-18712"/>
            <a:ext cx="10115796" cy="798490"/>
          </a:xfrm>
          <a:prstGeom prst="rect">
            <a:avLst/>
          </a:prstGeom>
          <a:solidFill>
            <a:srgbClr val="003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D7FF50-E7FD-FD45-B8BD-22BE19E02C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8523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357E41-765A-A945-914B-247541CD29AF}"/>
              </a:ext>
            </a:extLst>
          </p:cNvPr>
          <p:cNvSpPr/>
          <p:nvPr userDrawn="1"/>
        </p:nvSpPr>
        <p:spPr>
          <a:xfrm>
            <a:off x="-1" y="5283200"/>
            <a:ext cx="12192000" cy="1574800"/>
          </a:xfrm>
          <a:prstGeom prst="rect">
            <a:avLst/>
          </a:prstGeom>
          <a:solidFill>
            <a:srgbClr val="003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A7BEF-7DDF-9E48-B3D2-C748FD622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973737"/>
            <a:ext cx="8686800" cy="1200329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algn="l">
              <a:defRPr sz="4000">
                <a:solidFill>
                  <a:srgbClr val="003D5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0BCBA-3EB2-6640-8E2D-141446AF6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0" y="5649765"/>
            <a:ext cx="9144000" cy="84167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BEEF7BE-53BD-6B4A-88F2-843E8E106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5" y="5769736"/>
            <a:ext cx="1730744" cy="7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40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Typ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9B9D-4BBA-874C-9659-3BEB55C6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71224"/>
            <a:ext cx="10515600" cy="2991252"/>
          </a:xfrm>
          <a:noFill/>
        </p:spPr>
        <p:txBody>
          <a:bodyPr lIns="91440" anchor="ctr" anchorCtr="0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B44BB-D05D-1A4C-A57E-F6FCAB2D0AC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5409127"/>
            <a:ext cx="12192000" cy="1452227"/>
          </a:xfrm>
          <a:solidFill>
            <a:schemeClr val="tx2"/>
          </a:solidFill>
        </p:spPr>
        <p:txBody>
          <a:bodyPr lIns="914400"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261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CC25-FD37-654E-8FD5-BB557464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23DC6-9962-1449-B720-B39224A76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7" y="1219201"/>
            <a:ext cx="11235266" cy="4953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E5C83-0D40-7C41-8A94-5B0F62D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ED52-3645-46FD-8DA4-F3C13739FB5C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451CA-DAFE-3A43-B072-751770D8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5BD70-E9CE-BF40-92F4-F797F25A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01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0F74-464F-2047-BB4D-8EEED1B1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FD29-F086-8443-8889-ECB70A9C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16152"/>
            <a:ext cx="5486400" cy="4932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35381-5976-1F42-A885-E9015BF4B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9935" y="1216152"/>
            <a:ext cx="5486400" cy="4932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1B63B-06D1-CE4C-8A69-01F1AD59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4BB9-2F09-4FA9-BD62-93E2D8FB44A1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F6655-17B1-C642-B8B6-00E15998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37F72-D69B-EF46-9011-349F6932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78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0F74-464F-2047-BB4D-8EEED1B1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FD29-F086-8443-8889-ECB70A9C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16152"/>
            <a:ext cx="6843485" cy="4932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35381-5976-1F42-A885-E9015BF4B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7429" y="1216152"/>
            <a:ext cx="4178906" cy="4932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1B63B-06D1-CE4C-8A69-01F1AD59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4BB9-2F09-4FA9-BD62-93E2D8FB44A1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F6655-17B1-C642-B8B6-00E15998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37F72-D69B-EF46-9011-349F6932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21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0F74-464F-2047-BB4D-8EEED1B1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FD29-F086-8443-8889-ECB70A9C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16152"/>
            <a:ext cx="3381828" cy="4932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35381-5976-1F42-A885-E9015BF4B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44507" y="1216152"/>
            <a:ext cx="3381828" cy="4932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1B63B-06D1-CE4C-8A69-01F1AD59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4BB9-2F09-4FA9-BD62-93E2D8FB44A1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F6655-17B1-C642-B8B6-00E15998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37F72-D69B-EF46-9011-349F6932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5F5C2D-8591-2440-A846-CF432EC6F8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00854" y="1216025"/>
            <a:ext cx="3381828" cy="4932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78170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0F74-464F-2047-BB4D-8EEED1B1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FD29-F086-8443-8889-ECB70A9C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16153"/>
            <a:ext cx="5486400" cy="23506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35381-5976-1F42-A885-E9015BF4B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9935" y="1216153"/>
            <a:ext cx="5486400" cy="23506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1B63B-06D1-CE4C-8A69-01F1AD59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4BB9-2F09-4FA9-BD62-93E2D8FB44A1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F6655-17B1-C642-B8B6-00E15998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37F72-D69B-EF46-9011-349F6932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B5AEB7-E8B2-604F-925C-29387EB50A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1" y="3864462"/>
            <a:ext cx="5486400" cy="23506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ED4A99E-648B-A84A-B518-ECE56CB0CFD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9935" y="3864462"/>
            <a:ext cx="5486400" cy="23506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006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Typ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9B9D-4BBA-874C-9659-3BEB55C6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71224"/>
            <a:ext cx="10515600" cy="2991252"/>
          </a:xfrm>
          <a:noFill/>
        </p:spPr>
        <p:txBody>
          <a:bodyPr lIns="91440" anchor="ctr" anchorCtr="0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B44BB-D05D-1A4C-A57E-F6FCAB2D0AC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5409127"/>
            <a:ext cx="12192000" cy="1452227"/>
          </a:xfrm>
          <a:solidFill>
            <a:schemeClr val="tx2"/>
          </a:solidFill>
        </p:spPr>
        <p:txBody>
          <a:bodyPr lIns="914400"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7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1F6762F-575F-B746-8394-308CE3F09B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79779"/>
            <a:ext cx="12192000" cy="607822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3E341-CEB2-9640-9DB0-63678638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D78A-F1E3-4EA6-ABFB-14D136397337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9D48-3EED-E842-9093-59589C1CC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6F7D6-597E-B444-9966-B1474CD8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9F20A11-53CD-5B4B-A431-5E72E75EF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3555" y="54109"/>
            <a:ext cx="2088444" cy="6999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03A82A-1368-7048-B6B1-581092E2F9F6}"/>
              </a:ext>
            </a:extLst>
          </p:cNvPr>
          <p:cNvSpPr/>
          <p:nvPr userDrawn="1"/>
        </p:nvSpPr>
        <p:spPr>
          <a:xfrm>
            <a:off x="-12242" y="-18712"/>
            <a:ext cx="10115796" cy="798490"/>
          </a:xfrm>
          <a:prstGeom prst="rect">
            <a:avLst/>
          </a:prstGeom>
          <a:solidFill>
            <a:srgbClr val="003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17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Typ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EBEDD21-576F-AA46-AC84-8C35A18944EE}"/>
              </a:ext>
            </a:extLst>
          </p:cNvPr>
          <p:cNvSpPr txBox="1"/>
          <p:nvPr userDrawn="1"/>
        </p:nvSpPr>
        <p:spPr>
          <a:xfrm>
            <a:off x="0" y="211227"/>
            <a:ext cx="10103556" cy="704088"/>
          </a:xfrm>
          <a:prstGeom prst="rect">
            <a:avLst/>
          </a:prstGeom>
          <a:solidFill>
            <a:srgbClr val="003E5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DBBC10-5EF4-8C47-8513-12DB3ADD8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70468"/>
            <a:ext cx="10515600" cy="1700011"/>
          </a:xfrm>
          <a:noFill/>
        </p:spPr>
        <p:txBody>
          <a:bodyPr lIns="91440" anchor="b" anchorCtr="0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15B39E-F581-984D-AD04-40F43C1BFC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721995"/>
            <a:ext cx="10528300" cy="1452227"/>
          </a:xfrm>
          <a:noFill/>
        </p:spPr>
        <p:txBody>
          <a:bodyPr lIns="91440" anchor="t" anchorCtr="0">
            <a:no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143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FFA3A-A7B0-574A-9F45-E191BE01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00FB3F-ED34-2842-992D-99A8290B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96515-3F92-413B-AED5-5D732788488D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3DF4B0-4E95-DC4B-9DE3-A23EEFD5E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12860-5AAD-DA4E-A64E-9B795925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647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230E73-45F5-BF49-A540-6A35B447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A3306-952E-4DD1-9EB7-3F6F107470F3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ADB13-B6D5-A548-8F23-94CD630F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0B285-1940-6948-884B-0EFDDA8D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256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F357E41-765A-A945-914B-247541CD29AF}"/>
              </a:ext>
            </a:extLst>
          </p:cNvPr>
          <p:cNvSpPr/>
          <p:nvPr userDrawn="1"/>
        </p:nvSpPr>
        <p:spPr>
          <a:xfrm>
            <a:off x="-1" y="5283200"/>
            <a:ext cx="12192000" cy="1574800"/>
          </a:xfrm>
          <a:prstGeom prst="rect">
            <a:avLst/>
          </a:prstGeom>
          <a:solidFill>
            <a:srgbClr val="003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3E341-CEB2-9640-9DB0-63678638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5B9B-363E-4E06-97F0-82A1EE9C881A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9D48-3EED-E842-9093-59589C1CC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6F7D6-597E-B444-9966-B1474CD8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4F229E-4EAE-C042-BA5B-0062B2EAC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528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BA7BEF-7DDF-9E48-B3D2-C748FD622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73737"/>
            <a:ext cx="7713133" cy="1200329"/>
          </a:xfrm>
          <a:solidFill>
            <a:schemeClr val="bg1"/>
          </a:solidFill>
        </p:spPr>
        <p:txBody>
          <a:bodyPr anchor="b">
            <a:spAutoFit/>
          </a:bodyPr>
          <a:lstStyle>
            <a:lvl1pPr algn="l">
              <a:defRPr sz="4000">
                <a:solidFill>
                  <a:srgbClr val="003D5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0BCBA-3EB2-6640-8E2D-141446AF6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0" y="5514681"/>
            <a:ext cx="9144000" cy="84167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9F20A11-53CD-5B4B-A431-5E72E75EF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3555" y="4572436"/>
            <a:ext cx="2088444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39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3E341-CEB2-9640-9DB0-63678638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D78A-F1E3-4EA6-ABFB-14D136397337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9D48-3EED-E842-9093-59589C1CC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6F7D6-597E-B444-9966-B1474CD8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4F229E-4EAE-C042-BA5B-0062B2EAC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99533"/>
            <a:ext cx="12191999" cy="6358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BA7BEF-7DDF-9E48-B3D2-C748FD622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4870"/>
            <a:ext cx="7713133" cy="1200329"/>
          </a:xfrm>
          <a:solidFill>
            <a:srgbClr val="FBF9FB"/>
          </a:solidFill>
        </p:spPr>
        <p:txBody>
          <a:bodyPr wrap="square" anchor="b">
            <a:spAutoFit/>
          </a:bodyPr>
          <a:lstStyle>
            <a:lvl1pPr algn="l">
              <a:defRPr sz="4000">
                <a:solidFill>
                  <a:srgbClr val="003D5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0BCBA-3EB2-6640-8E2D-141446AF6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75199"/>
            <a:ext cx="7713133" cy="692149"/>
          </a:xfrm>
          <a:solidFill>
            <a:srgbClr val="FFFFFF"/>
          </a:solidFill>
        </p:spPr>
        <p:txBody>
          <a:bodyPr lIns="548640"/>
          <a:lstStyle>
            <a:lvl1pPr marL="0" indent="0" algn="l">
              <a:buNone/>
              <a:defRPr sz="2400">
                <a:solidFill>
                  <a:srgbClr val="003D5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9F20A11-53CD-5B4B-A431-5E72E75EF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3555" y="-1"/>
            <a:ext cx="2088444" cy="6999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03A82A-1368-7048-B6B1-581092E2F9F6}"/>
              </a:ext>
            </a:extLst>
          </p:cNvPr>
          <p:cNvSpPr/>
          <p:nvPr userDrawn="1"/>
        </p:nvSpPr>
        <p:spPr>
          <a:xfrm>
            <a:off x="-12241" y="0"/>
            <a:ext cx="10115796" cy="499533"/>
          </a:xfrm>
          <a:prstGeom prst="rect">
            <a:avLst/>
          </a:prstGeom>
          <a:solidFill>
            <a:srgbClr val="003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01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CC25-FD37-654E-8FD5-BB557464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23DC6-9962-1449-B720-B39224A76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7" y="1219201"/>
            <a:ext cx="11235266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E5C83-0D40-7C41-8A94-5B0F62D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ED52-3645-46FD-8DA4-F3C13739FB5C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451CA-DAFE-3A43-B072-751770D8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5BD70-E9CE-BF40-92F4-F797F25A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10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0F74-464F-2047-BB4D-8EEED1B1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FD29-F086-8443-8889-ECB70A9C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16152"/>
            <a:ext cx="5486400" cy="4932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35381-5976-1F42-A885-E9015BF4B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9935" y="1216152"/>
            <a:ext cx="5486400" cy="4932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1B63B-06D1-CE4C-8A69-01F1AD59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4BB9-2F09-4FA9-BD62-93E2D8FB44A1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F6655-17B1-C642-B8B6-00E15998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37F72-D69B-EF46-9011-349F6932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9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9B9D-4BBA-874C-9659-3BEB55C6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B44BB-D05D-1A4C-A57E-F6FCAB2D0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41343-28B8-ED4E-9EE2-5A32BAC6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4899E-2C47-40EC-A959-DA33604B8E80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D14A-8D8F-7B48-8190-2A0F0F37B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B44F9-5BB5-6643-B8E4-2983EB5ED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63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9290-355B-3249-B7B8-E07412174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53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BC08B-EE06-8443-8CC7-CE668FFE6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33DA2-1650-DA40-A1C1-DC5ADEE82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0DFA5-0D61-8943-9B7E-0D79EF83C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7E3E46-4D73-7D4D-BCFD-2590DD9F4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5500BB-0160-3641-ACCF-CA7F1FCD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7FA0-8785-4F84-8AA6-89346C795E5D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57810D-2C35-A046-A477-34B08E976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B07543-4643-5444-9953-AC663CFAC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68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CC25-FD37-654E-8FD5-BB557464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23DC6-9962-1449-B720-B39224A76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7" y="1219201"/>
            <a:ext cx="11235266" cy="4953000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E5C83-0D40-7C41-8A94-5B0F62D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ED52-3645-46FD-8DA4-F3C13739FB5C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451CA-DAFE-3A43-B072-751770D8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5BD70-E9CE-BF40-92F4-F797F25A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7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FFA3A-A7B0-574A-9F45-E191BE01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00FB3F-ED34-2842-992D-99A8290B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96515-3F92-413B-AED5-5D732788488D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3DF4B0-4E95-DC4B-9DE3-A23EEFD5E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12860-5AAD-DA4E-A64E-9B795925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417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230E73-45F5-BF49-A540-6A35B447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A3306-952E-4DD1-9EB7-3F6F107470F3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ADB13-B6D5-A548-8F23-94CD630F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0B285-1940-6948-884B-0EFDDA8D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03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01097-2B1A-814F-9DF2-8A6A6F165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1321-95B4-F44C-96A1-CA430983B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11027-21A5-9D4E-B774-157A2B4DA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D8B7C-74F0-C749-8C2F-2A8B8C4A0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8985-162B-4B77-800A-12BFE20E8DE3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6E5274-1F86-744B-82EB-15AE3333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50E73-66E5-3A43-A371-7DF93057B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54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1B5A2-121E-514E-ABE1-DADA228F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FD1582-CE77-9D4D-84BB-F15DB86BD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666CE-2F9D-8D4B-9F97-8354348A0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92D91-B734-C44B-95DF-BCE701B9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49DF-E5C5-4C3C-9A22-AD966FD11C6A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753FB-C5D5-2D4A-9C41-DD5E8B14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F8CE3-67F9-DC4B-AE77-41DBB115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6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61B6-E8AE-5A49-A5D2-2C5B943A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05940-DBE6-6449-88DA-75DBFF32F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B4D2D-83B4-0E4A-B563-D948F7157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9F12-B987-45B2-B7F4-72256FC7B2FA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8D1E5-1FCA-C34A-8E4B-DF3B04FB9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24AE6-0825-0949-A194-8D5BBACD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784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2AD94-AEEF-1B4E-8C89-7766C03F4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0AE87-02A0-6B4A-BACB-FB83B5B88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BF600-7CB7-0747-98EF-E82843BFD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E9FC9-9355-4B20-8261-8D9920471D54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B18DC-93CA-6C4F-B406-F1E9FFD8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D611D-5745-AF44-8492-29C9C43E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0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0F74-464F-2047-BB4D-8EEED1B1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FD29-F086-8443-8889-ECB70A9C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16152"/>
            <a:ext cx="5486400" cy="49323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35381-5976-1F42-A885-E9015BF4B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9935" y="1216152"/>
            <a:ext cx="5486400" cy="49323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1B63B-06D1-CE4C-8A69-01F1AD59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4BB9-2F09-4FA9-BD62-93E2D8FB44A1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F6655-17B1-C642-B8B6-00E15998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37F72-D69B-EF46-9011-349F6932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0F74-464F-2047-BB4D-8EEED1B1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FD29-F086-8443-8889-ECB70A9C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16152"/>
            <a:ext cx="6843485" cy="49323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35381-5976-1F42-A885-E9015BF4B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7429" y="1216152"/>
            <a:ext cx="4178906" cy="49323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1B63B-06D1-CE4C-8A69-01F1AD59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4BB9-2F09-4FA9-BD62-93E2D8FB44A1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F6655-17B1-C642-B8B6-00E15998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37F72-D69B-EF46-9011-349F6932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0F74-464F-2047-BB4D-8EEED1B1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FD29-F086-8443-8889-ECB70A9C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16152"/>
            <a:ext cx="3381828" cy="4932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None/>
              <a:defRPr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35381-5976-1F42-A885-E9015BF4B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44507" y="1216152"/>
            <a:ext cx="3381828" cy="4932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1B63B-06D1-CE4C-8A69-01F1AD59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4BB9-2F09-4FA9-BD62-93E2D8FB44A1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F6655-17B1-C642-B8B6-00E15998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37F72-D69B-EF46-9011-349F6932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5F5C2D-8591-2440-A846-CF432EC6F8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00854" y="1216025"/>
            <a:ext cx="3381828" cy="4932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11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0F74-464F-2047-BB4D-8EEED1B1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FD29-F086-8443-8889-ECB70A9C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16153"/>
            <a:ext cx="5486400" cy="23506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35381-5976-1F42-A885-E9015BF4B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9935" y="1216153"/>
            <a:ext cx="5486400" cy="23506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1B63B-06D1-CE4C-8A69-01F1AD59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4BB9-2F09-4FA9-BD62-93E2D8FB44A1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F6655-17B1-C642-B8B6-00E15998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37F72-D69B-EF46-9011-349F6932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B5AEB7-E8B2-604F-925C-29387EB50A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1" y="3864462"/>
            <a:ext cx="5486400" cy="23506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ED4A99E-648B-A84A-B518-ECE56CB0CFD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39935" y="3864462"/>
            <a:ext cx="5486400" cy="23506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91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1F6762F-575F-B746-8394-308CE3F09B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79779"/>
            <a:ext cx="12192000" cy="607822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3E341-CEB2-9640-9DB0-63678638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D78A-F1E3-4EA6-ABFB-14D136397337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49D48-3EED-E842-9093-59589C1CC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6F7D6-597E-B444-9966-B1474CD8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A7BEF-7DDF-9E48-B3D2-C748FD622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928554"/>
            <a:ext cx="8229600" cy="1200329"/>
          </a:xfrm>
          <a:solidFill>
            <a:schemeClr val="bg1"/>
          </a:solidFill>
        </p:spPr>
        <p:txBody>
          <a:bodyPr wrap="square" lIns="548640" anchor="b">
            <a:noAutofit/>
          </a:bodyPr>
          <a:lstStyle>
            <a:lvl1pPr algn="l">
              <a:defRPr sz="4000">
                <a:solidFill>
                  <a:srgbClr val="003D5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0BCBA-3EB2-6640-8E2D-141446AF6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128883"/>
            <a:ext cx="8229600" cy="424732"/>
          </a:xfrm>
          <a:solidFill>
            <a:srgbClr val="FFFFFF"/>
          </a:solidFill>
        </p:spPr>
        <p:txBody>
          <a:bodyPr wrap="square" lIns="548640">
            <a:noAutofit/>
          </a:bodyPr>
          <a:lstStyle>
            <a:lvl1pPr marL="0" indent="0" algn="l">
              <a:buNone/>
              <a:defRPr sz="2400">
                <a:solidFill>
                  <a:srgbClr val="003D5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7" name="Picture 1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9F20A11-53CD-5B4B-A431-5E72E75EF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3555" y="54109"/>
            <a:ext cx="2088444" cy="6999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03A82A-1368-7048-B6B1-581092E2F9F6}"/>
              </a:ext>
            </a:extLst>
          </p:cNvPr>
          <p:cNvSpPr/>
          <p:nvPr userDrawn="1"/>
        </p:nvSpPr>
        <p:spPr>
          <a:xfrm>
            <a:off x="-12242" y="-18712"/>
            <a:ext cx="10115796" cy="798490"/>
          </a:xfrm>
          <a:prstGeom prst="rect">
            <a:avLst/>
          </a:prstGeom>
          <a:solidFill>
            <a:srgbClr val="003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Typ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EBEDD21-576F-AA46-AC84-8C35A18944EE}"/>
              </a:ext>
            </a:extLst>
          </p:cNvPr>
          <p:cNvSpPr txBox="1"/>
          <p:nvPr userDrawn="1"/>
        </p:nvSpPr>
        <p:spPr>
          <a:xfrm>
            <a:off x="0" y="211227"/>
            <a:ext cx="10103556" cy="704088"/>
          </a:xfrm>
          <a:prstGeom prst="rect">
            <a:avLst/>
          </a:prstGeom>
          <a:solidFill>
            <a:srgbClr val="003E5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DBBC10-5EF4-8C47-8513-12DB3ADD8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70468"/>
            <a:ext cx="10515600" cy="1700011"/>
          </a:xfrm>
          <a:noFill/>
        </p:spPr>
        <p:txBody>
          <a:bodyPr lIns="91440" anchor="b" anchorCtr="0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15B39E-F581-984D-AD04-40F43C1BFC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721995"/>
            <a:ext cx="10528300" cy="1452227"/>
          </a:xfrm>
          <a:noFill/>
        </p:spPr>
        <p:txBody>
          <a:bodyPr lIns="91440" anchor="t" anchorCtr="0">
            <a:no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7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C4354-19E6-444A-A97A-9FA7BD6F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  <a:prstGeom prst="rect">
            <a:avLst/>
          </a:prstGeom>
          <a:solidFill>
            <a:srgbClr val="003D51"/>
          </a:solidFill>
        </p:spPr>
        <p:txBody>
          <a:bodyPr vert="horz" lIns="45720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BE880-C298-5342-90FD-F7A86E9FA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667" y="1219200"/>
            <a:ext cx="10888133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D53CB-58B1-CF49-A81F-EBE9F2CED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100" panose="02000000000000000000" pitchFamily="2" charset="77"/>
              </a:defRPr>
            </a:lvl1pPr>
          </a:lstStyle>
          <a:p>
            <a:fld id="{5AF7D55F-9C60-49FD-83AD-FA3C14A6E31A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B589F-50FC-5740-9669-677B78B24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100" panose="0200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7E1F1-28CE-2A48-9AFE-DEE85862B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useo 100" panose="02000000000000000000" pitchFamily="2" charset="77"/>
              </a:defRPr>
            </a:lvl1pPr>
          </a:lstStyle>
          <a:p>
            <a:fld id="{3AF54487-5D43-2840-B3F8-3ED48722F41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0DECF1F-B5AD-CE48-888D-A32ECC595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3555" y="211226"/>
            <a:ext cx="2088444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3" r:id="rId3"/>
    <p:sldLayoutId id="2147483664" r:id="rId4"/>
    <p:sldLayoutId id="2147483674" r:id="rId5"/>
    <p:sldLayoutId id="2147483675" r:id="rId6"/>
    <p:sldLayoutId id="2147483676" r:id="rId7"/>
    <p:sldLayoutId id="2147483662" r:id="rId8"/>
    <p:sldLayoutId id="2147483673" r:id="rId9"/>
    <p:sldLayoutId id="2147483667" r:id="rId10"/>
    <p:sldLayoutId id="2147483668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C4354-19E6-444A-A97A-9FA7BD6F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  <a:prstGeom prst="rect">
            <a:avLst/>
          </a:prstGeom>
          <a:solidFill>
            <a:srgbClr val="003D51"/>
          </a:solidFill>
        </p:spPr>
        <p:txBody>
          <a:bodyPr vert="horz" lIns="45720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BE880-C298-5342-90FD-F7A86E9FA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667" y="1219200"/>
            <a:ext cx="10888133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D53CB-58B1-CF49-A81F-EBE9F2CED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100" panose="02000000000000000000" pitchFamily="2" charset="77"/>
              </a:defRPr>
            </a:lvl1pPr>
          </a:lstStyle>
          <a:p>
            <a:fld id="{5AF7D55F-9C60-49FD-83AD-FA3C14A6E31A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B589F-50FC-5740-9669-677B78B24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100" panose="0200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7E1F1-28CE-2A48-9AFE-DEE85862B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useo 100" panose="02000000000000000000" pitchFamily="2" charset="77"/>
              </a:defRPr>
            </a:lvl1pPr>
          </a:lstStyle>
          <a:p>
            <a:fld id="{3AF54487-5D43-2840-B3F8-3ED48722F41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0DECF1F-B5AD-CE48-888D-A32ECC595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3555" y="211226"/>
            <a:ext cx="2088444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0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C4354-19E6-444A-A97A-9FA7BD6F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27"/>
            <a:ext cx="10103556" cy="699910"/>
          </a:xfrm>
          <a:prstGeom prst="rect">
            <a:avLst/>
          </a:prstGeom>
          <a:solidFill>
            <a:srgbClr val="003D51"/>
          </a:solidFill>
        </p:spPr>
        <p:txBody>
          <a:bodyPr vert="horz" lIns="45720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BE880-C298-5342-90FD-F7A86E9FA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667" y="1219200"/>
            <a:ext cx="10888133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D53CB-58B1-CF49-A81F-EBE9F2CED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100" panose="02000000000000000000" pitchFamily="2" charset="77"/>
              </a:defRPr>
            </a:lvl1pPr>
          </a:lstStyle>
          <a:p>
            <a:fld id="{5AF7D55F-9C60-49FD-83AD-FA3C14A6E31A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B589F-50FC-5740-9669-677B78B24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100" panose="0200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7E1F1-28CE-2A48-9AFE-DEE85862B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useo 100" panose="02000000000000000000" pitchFamily="2" charset="77"/>
              </a:defRPr>
            </a:lvl1pPr>
          </a:lstStyle>
          <a:p>
            <a:fld id="{3AF54487-5D43-2840-B3F8-3ED48722F41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0DECF1F-B5AD-CE48-888D-A32ECC595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3555" y="211226"/>
            <a:ext cx="2088444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4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Meag</a:t>
            </a:r>
            <a:r>
              <a:rPr lang="en-US" dirty="0" smtClean="0"/>
              <a:t> power Business update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800" i="1" dirty="0" err="1" smtClean="0"/>
              <a:t>jim</a:t>
            </a:r>
            <a:r>
              <a:rPr lang="en-US" sz="2800" i="1" dirty="0" smtClean="0"/>
              <a:t> fuller, President &amp; CEO</a:t>
            </a:r>
            <a:endParaRPr lang="en-US" sz="28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2022 Mayors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Vogtle PROJECT UPDATE – Unit 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2D7AD-1186-1946-8696-38F3AF2F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51" y="1478274"/>
            <a:ext cx="11235266" cy="4953000"/>
          </a:xfrm>
        </p:spPr>
        <p:txBody>
          <a:bodyPr/>
          <a:lstStyle/>
          <a:p>
            <a:r>
              <a:rPr lang="en-US" b="1" i="1" dirty="0" smtClean="0"/>
              <a:t>Unit </a:t>
            </a:r>
            <a:r>
              <a:rPr lang="en-US" b="1" i="1" dirty="0"/>
              <a:t>3 commercial operation date expected first quarter </a:t>
            </a:r>
            <a:r>
              <a:rPr lang="en-US" b="1" i="1" dirty="0" smtClean="0"/>
              <a:t>2023</a:t>
            </a:r>
          </a:p>
          <a:p>
            <a:endParaRPr lang="en-US" b="1" i="1" dirty="0"/>
          </a:p>
          <a:p>
            <a:pPr lvl="1">
              <a:spcAft>
                <a:spcPts val="1200"/>
              </a:spcAft>
            </a:pPr>
            <a:r>
              <a:rPr lang="en-US" sz="2800" dirty="0" smtClean="0"/>
              <a:t>Multiple </a:t>
            </a:r>
            <a:r>
              <a:rPr lang="en-US" sz="2800" dirty="0"/>
              <a:t>weeks of testing between fuel load and </a:t>
            </a:r>
            <a:r>
              <a:rPr lang="en-US" sz="2800" dirty="0" smtClean="0"/>
              <a:t>COD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/>
              <a:t>Following six specific modes …</a:t>
            </a:r>
          </a:p>
        </p:txBody>
      </p:sp>
    </p:spTree>
    <p:extLst>
      <p:ext uri="{BB962C8B-B14F-4D97-AF65-F5344CB8AC3E}">
        <p14:creationId xmlns:p14="http://schemas.microsoft.com/office/powerpoint/2010/main" val="416901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VOGTLE UNIT 3 UPDATE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83" y="1033052"/>
            <a:ext cx="9736656" cy="5757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68917" y="2235821"/>
            <a:ext cx="6422576" cy="4499516"/>
          </a:xfrm>
          <a:prstGeom prst="rect">
            <a:avLst/>
          </a:prstGeom>
          <a:solidFill>
            <a:schemeClr val="accent6">
              <a:lumMod val="60000"/>
              <a:lumOff val="40000"/>
              <a:alpha val="64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7629" y="2235821"/>
            <a:ext cx="3167742" cy="4499516"/>
          </a:xfrm>
          <a:prstGeom prst="rect">
            <a:avLst/>
          </a:prstGeom>
          <a:solidFill>
            <a:srgbClr val="92D050">
              <a:alpha val="34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7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Vogtle PROJECT UPDATE – Unit 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2D7AD-1186-1946-8696-38F3AF2F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51" y="1169930"/>
            <a:ext cx="11235266" cy="4953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Georgia </a:t>
            </a:r>
            <a:r>
              <a:rPr lang="en-US" dirty="0"/>
              <a:t>Power filed </a:t>
            </a:r>
            <a:r>
              <a:rPr lang="en-US" dirty="0" smtClean="0"/>
              <a:t>Vogtle </a:t>
            </a:r>
            <a:r>
              <a:rPr lang="en-US" dirty="0"/>
              <a:t>Construction Monitoring report (VCM-27) with </a:t>
            </a:r>
            <a:r>
              <a:rPr lang="en-US" dirty="0" smtClean="0"/>
              <a:t>GPC October 27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Project schedule </a:t>
            </a:r>
            <a:r>
              <a:rPr lang="en-US" dirty="0"/>
              <a:t>remains </a:t>
            </a:r>
            <a:r>
              <a:rPr lang="en-US" dirty="0" smtClean="0"/>
              <a:t>unchanged: 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COD for </a:t>
            </a:r>
            <a:r>
              <a:rPr lang="en-US" dirty="0"/>
              <a:t>Unit 3 </a:t>
            </a:r>
            <a:r>
              <a:rPr lang="en-US" dirty="0" smtClean="0"/>
              <a:t>end </a:t>
            </a:r>
            <a:r>
              <a:rPr lang="en-US" dirty="0"/>
              <a:t>of </a:t>
            </a:r>
            <a:r>
              <a:rPr lang="en-US" dirty="0" smtClean="0"/>
              <a:t>first </a:t>
            </a:r>
            <a:r>
              <a:rPr lang="en-US" dirty="0"/>
              <a:t>quarter </a:t>
            </a:r>
            <a:r>
              <a:rPr lang="en-US" dirty="0" smtClean="0"/>
              <a:t>2023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COD for Unit </a:t>
            </a:r>
            <a:r>
              <a:rPr lang="en-US" dirty="0"/>
              <a:t>4 </a:t>
            </a:r>
            <a:r>
              <a:rPr lang="en-US" dirty="0" smtClean="0"/>
              <a:t>end of fourth </a:t>
            </a:r>
            <a:r>
              <a:rPr lang="en-US" dirty="0"/>
              <a:t>quarter </a:t>
            </a:r>
            <a:r>
              <a:rPr lang="en-US" dirty="0" smtClean="0"/>
              <a:t>2023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9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Vogtle PROJECT UPDATE – Unit 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2D7AD-1186-1946-8696-38F3AF2F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51" y="1169930"/>
            <a:ext cx="11235266" cy="4953000"/>
          </a:xfrm>
        </p:spPr>
        <p:txBody>
          <a:bodyPr/>
          <a:lstStyle/>
          <a:p>
            <a:r>
              <a:rPr lang="en-US" dirty="0" smtClean="0"/>
              <a:t>Unit 4 testing ramping up. Upcoming milestones:</a:t>
            </a:r>
          </a:p>
          <a:p>
            <a:pPr lvl="1"/>
            <a:r>
              <a:rPr lang="en-US" sz="2800" dirty="0" smtClean="0"/>
              <a:t>closed </a:t>
            </a:r>
            <a:r>
              <a:rPr lang="en-US" sz="2800" dirty="0"/>
              <a:t>vessel </a:t>
            </a:r>
            <a:r>
              <a:rPr lang="en-US" sz="2800" dirty="0" smtClean="0"/>
              <a:t>testing</a:t>
            </a:r>
          </a:p>
          <a:p>
            <a:pPr lvl="1"/>
            <a:r>
              <a:rPr lang="en-US" sz="2800" dirty="0" smtClean="0"/>
              <a:t>cold </a:t>
            </a:r>
            <a:r>
              <a:rPr lang="en-US" sz="2800" dirty="0"/>
              <a:t>hydrostatic </a:t>
            </a:r>
            <a:r>
              <a:rPr lang="en-US" sz="2800" dirty="0" smtClean="0"/>
              <a:t>testing</a:t>
            </a:r>
            <a:endParaRPr lang="en-US" sz="2800" dirty="0"/>
          </a:p>
          <a:p>
            <a:pPr lvl="1">
              <a:spcAft>
                <a:spcPts val="1200"/>
              </a:spcAft>
            </a:pPr>
            <a:r>
              <a:rPr lang="en-US" sz="2800" dirty="0" smtClean="0"/>
              <a:t>hot </a:t>
            </a:r>
            <a:r>
              <a:rPr lang="en-US" sz="2800" dirty="0"/>
              <a:t>functional </a:t>
            </a:r>
            <a:r>
              <a:rPr lang="en-US" sz="2800" dirty="0" smtClean="0"/>
              <a:t>testing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Electrical work remains a focus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Lessons learned from Unit 3 continue to be applied</a:t>
            </a:r>
            <a:endParaRPr lang="en-US" sz="2800" dirty="0" smtClean="0"/>
          </a:p>
          <a:p>
            <a:pPr lvl="1"/>
            <a:endParaRPr lang="en-US" sz="2000" dirty="0"/>
          </a:p>
          <a:p>
            <a:r>
              <a:rPr lang="en-US" dirty="0" smtClean="0"/>
              <a:t>A few more photos…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2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A4E303-054C-9A43-9FC0-5BEA8A4F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AF54487-5D43-2840-B3F8-3ED48722F41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 txBox="1">
            <a:spLocks/>
          </p:cNvSpPr>
          <p:nvPr/>
        </p:nvSpPr>
        <p:spPr>
          <a:xfrm>
            <a:off x="431320" y="116337"/>
            <a:ext cx="9637730" cy="69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Unit 3 fuel load – last assembly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34550" y="8001000"/>
            <a:ext cx="10504950" cy="700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782193"/>
            <a:ext cx="13438615" cy="627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A4E303-054C-9A43-9FC0-5BEA8A4F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AF54487-5D43-2840-B3F8-3ED48722F41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 txBox="1">
            <a:spLocks/>
          </p:cNvSpPr>
          <p:nvPr/>
        </p:nvSpPr>
        <p:spPr>
          <a:xfrm>
            <a:off x="431320" y="116337"/>
            <a:ext cx="9637730" cy="69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Unit 3 containment &amp; Turbine </a:t>
            </a:r>
            <a:r>
              <a:rPr lang="en-US" dirty="0"/>
              <a:t>Buildings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34550" y="8001000"/>
            <a:ext cx="10504950" cy="700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4287" b="10565"/>
          <a:stretch/>
        </p:blipFill>
        <p:spPr>
          <a:xfrm>
            <a:off x="-9526" y="754743"/>
            <a:ext cx="12201525" cy="611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A4E303-054C-9A43-9FC0-5BEA8A4F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AF54487-5D43-2840-B3F8-3ED48722F41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 txBox="1">
            <a:spLocks/>
          </p:cNvSpPr>
          <p:nvPr/>
        </p:nvSpPr>
        <p:spPr>
          <a:xfrm>
            <a:off x="431320" y="116337"/>
            <a:ext cx="9637730" cy="69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Unit 3 turbine building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34550" y="8001000"/>
            <a:ext cx="10504950" cy="700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479" b="19718"/>
          <a:stretch/>
        </p:blipFill>
        <p:spPr>
          <a:xfrm>
            <a:off x="-41729" y="769257"/>
            <a:ext cx="12486146" cy="62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A4E303-054C-9A43-9FC0-5BEA8A4F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AF54487-5D43-2840-B3F8-3ED48722F41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 txBox="1">
            <a:spLocks/>
          </p:cNvSpPr>
          <p:nvPr/>
        </p:nvSpPr>
        <p:spPr>
          <a:xfrm>
            <a:off x="431320" y="116337"/>
            <a:ext cx="9637730" cy="69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Unit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34550" y="8001000"/>
            <a:ext cx="10504950" cy="700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012" b="11162"/>
          <a:stretch/>
        </p:blipFill>
        <p:spPr>
          <a:xfrm>
            <a:off x="-57150" y="769256"/>
            <a:ext cx="12249150" cy="61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Vogtle GPC lawsuit settled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1494971"/>
            <a:ext cx="11235266" cy="467723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In June </a:t>
            </a:r>
            <a:r>
              <a:rPr lang="en-US" dirty="0"/>
              <a:t>MEAG Power and its wholly owned </a:t>
            </a:r>
            <a:r>
              <a:rPr lang="en-US" dirty="0" smtClean="0"/>
              <a:t>subsidiaries (Projects J</a:t>
            </a:r>
            <a:r>
              <a:rPr lang="en-US" dirty="0"/>
              <a:t>, </a:t>
            </a:r>
            <a:r>
              <a:rPr lang="en-US" dirty="0" smtClean="0"/>
              <a:t>M and P) filed suit seeking clarification of GPC’s cost responsibility and ownership tender rights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In late Sept. reached settlement agreement with GPC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Very </a:t>
            </a:r>
            <a:r>
              <a:rPr lang="en-US" dirty="0"/>
              <a:t>favorable resolution for the MEAG Power Participant communities, MEAG Power</a:t>
            </a:r>
            <a:r>
              <a:rPr lang="en-US" dirty="0" smtClean="0"/>
              <a:t>, its </a:t>
            </a:r>
            <a:r>
              <a:rPr lang="en-US" dirty="0"/>
              <a:t>wholly owned subsidiaries and </a:t>
            </a:r>
            <a:r>
              <a:rPr lang="en-US" dirty="0" smtClean="0"/>
              <a:t>off-takers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0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Vogtle GPC lawsuit settled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The </a:t>
            </a:r>
            <a:r>
              <a:rPr lang="en-US" dirty="0"/>
              <a:t>settlement will pay the full amount that MEAG </a:t>
            </a:r>
            <a:r>
              <a:rPr lang="en-US" dirty="0" smtClean="0"/>
              <a:t>Power claimed </a:t>
            </a:r>
            <a:r>
              <a:rPr lang="en-US" dirty="0"/>
              <a:t>under the lawsuit plus the additional 20 percent of our costs over and above the agreement </a:t>
            </a:r>
            <a:r>
              <a:rPr lang="en-US" dirty="0" smtClean="0"/>
              <a:t>reached in </a:t>
            </a:r>
            <a:r>
              <a:rPr lang="en-US" dirty="0"/>
              <a:t>2018, while MEAG Power retains its full 22.7 percent ownership in Vogtle Units </a:t>
            </a:r>
            <a:r>
              <a:rPr lang="en-US" dirty="0" smtClean="0"/>
              <a:t>3&amp;4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GPC </a:t>
            </a:r>
            <a:r>
              <a:rPr lang="en-US" dirty="0"/>
              <a:t>will reimburse the Project Entities </a:t>
            </a:r>
            <a:r>
              <a:rPr lang="en-US" dirty="0" smtClean="0"/>
              <a:t>for: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 smtClean="0"/>
              <a:t>15</a:t>
            </a:r>
            <a:r>
              <a:rPr lang="en-US" sz="2800" dirty="0"/>
              <a:t>% of their share of the actual cost of construction </a:t>
            </a:r>
            <a:r>
              <a:rPr lang="en-US" sz="2800" dirty="0" smtClean="0"/>
              <a:t>of Vogtle </a:t>
            </a:r>
            <a:r>
              <a:rPr lang="en-US" sz="2800" dirty="0"/>
              <a:t>Units 3&amp;4 in excess of $18.7 billion, up to and including $19.6 billion, and </a:t>
            </a:r>
            <a:endParaRPr lang="en-US" sz="28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800" dirty="0" smtClean="0"/>
              <a:t>20</a:t>
            </a:r>
            <a:r>
              <a:rPr lang="en-US" sz="2800" dirty="0"/>
              <a:t>% of their share </a:t>
            </a:r>
            <a:r>
              <a:rPr lang="en-US" sz="2800" dirty="0" smtClean="0"/>
              <a:t>of the </a:t>
            </a:r>
            <a:r>
              <a:rPr lang="en-US" sz="2800" dirty="0"/>
              <a:t>actual cost of construction of Vogtle Units 3&amp;4 in excess of $19.6 </a:t>
            </a:r>
            <a:r>
              <a:rPr lang="en-US" sz="2800" dirty="0" smtClean="0"/>
              <a:t>billion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Meag</a:t>
            </a:r>
            <a:r>
              <a:rPr lang="en-US" dirty="0" smtClean="0"/>
              <a:t> power update &amp;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1596571"/>
            <a:ext cx="11235266" cy="4575630"/>
          </a:xfrm>
        </p:spPr>
        <p:txBody>
          <a:bodyPr/>
          <a:lstStyle/>
          <a:p>
            <a:r>
              <a:rPr lang="en-US" dirty="0" smtClean="0"/>
              <a:t>What’s on Today’s Program</a:t>
            </a:r>
          </a:p>
          <a:p>
            <a:r>
              <a:rPr lang="en-US" dirty="0" smtClean="0"/>
              <a:t>Board, Management Leadership</a:t>
            </a:r>
            <a:endParaRPr lang="en-US" dirty="0" smtClean="0"/>
          </a:p>
          <a:p>
            <a:r>
              <a:rPr lang="en-US" dirty="0" smtClean="0"/>
              <a:t>Update on Vogtle </a:t>
            </a:r>
            <a:r>
              <a:rPr lang="en-US" dirty="0"/>
              <a:t>Units 3 </a:t>
            </a:r>
            <a:r>
              <a:rPr lang="en-US" dirty="0" smtClean="0"/>
              <a:t>&amp; 4, and GPC Settlement</a:t>
            </a:r>
            <a:endParaRPr lang="en-US" dirty="0"/>
          </a:p>
          <a:p>
            <a:r>
              <a:rPr lang="en-US" dirty="0" smtClean="0"/>
              <a:t>Energy Trends - Inflation Reduction Act</a:t>
            </a:r>
          </a:p>
          <a:p>
            <a:r>
              <a:rPr lang="en-US" dirty="0" smtClean="0"/>
              <a:t>Integrated Resource Plans</a:t>
            </a:r>
          </a:p>
          <a:p>
            <a:r>
              <a:rPr lang="en-US" dirty="0" smtClean="0"/>
              <a:t>Southeast Energy Exchange Market (</a:t>
            </a:r>
            <a:r>
              <a:rPr lang="en-US" dirty="0" smtClean="0"/>
              <a:t>SEEM)</a:t>
            </a:r>
          </a:p>
          <a:p>
            <a:r>
              <a:rPr lang="en-US" dirty="0" smtClean="0"/>
              <a:t>Legislative </a:t>
            </a:r>
            <a:r>
              <a:rPr lang="en-US" dirty="0" smtClean="0"/>
              <a:t>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A4E303-054C-9A43-9FC0-5BEA8A4F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AF54487-5D43-2840-B3F8-3ED48722F41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 txBox="1">
            <a:spLocks/>
          </p:cNvSpPr>
          <p:nvPr/>
        </p:nvSpPr>
        <p:spPr>
          <a:xfrm>
            <a:off x="431320" y="145143"/>
            <a:ext cx="9637730" cy="671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Energy trends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34550" y="8001000"/>
            <a:ext cx="10504950" cy="700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4714" b="9615"/>
          <a:stretch/>
        </p:blipFill>
        <p:spPr>
          <a:xfrm>
            <a:off x="-10886" y="769258"/>
            <a:ext cx="12227740" cy="616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1219201"/>
            <a:ext cx="11235266" cy="4953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Natural gas prices the key driver of the energy market</a:t>
            </a:r>
          </a:p>
          <a:p>
            <a:pPr lvl="1"/>
            <a:r>
              <a:rPr lang="en-US" sz="2800" dirty="0" smtClean="0"/>
              <a:t>August prices the highest of the year</a:t>
            </a:r>
          </a:p>
          <a:p>
            <a:pPr marL="682625" lvl="1" indent="-225425"/>
            <a:r>
              <a:rPr lang="en-US" sz="2800" dirty="0" smtClean="0"/>
              <a:t>Since April, well above budget</a:t>
            </a:r>
          </a:p>
          <a:p>
            <a:pPr marL="682625" lvl="1" indent="-225425"/>
            <a:r>
              <a:rPr lang="en-US" sz="2800" dirty="0" smtClean="0"/>
              <a:t>Falling prices forecast to continue </a:t>
            </a:r>
          </a:p>
          <a:p>
            <a:pPr marL="457200" lvl="1" indent="233363">
              <a:buNone/>
            </a:pPr>
            <a:r>
              <a:rPr lang="en-US" sz="2800" dirty="0" smtClean="0"/>
              <a:t>for several months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Coal availability is another significant driver</a:t>
            </a:r>
          </a:p>
          <a:p>
            <a:pPr marL="682625" lvl="1" indent="-225425"/>
            <a:r>
              <a:rPr lang="en-US" sz="2800" dirty="0" smtClean="0"/>
              <a:t>Coal generation limited due to </a:t>
            </a:r>
          </a:p>
          <a:p>
            <a:pPr marL="682625" lvl="1" indent="-225425">
              <a:buNone/>
            </a:pPr>
            <a:r>
              <a:rPr lang="en-US" sz="2800" dirty="0"/>
              <a:t>	</a:t>
            </a:r>
            <a:r>
              <a:rPr lang="en-US" sz="2800" dirty="0" smtClean="0"/>
              <a:t>retirements &amp; low inventory</a:t>
            </a:r>
          </a:p>
          <a:p>
            <a:r>
              <a:rPr lang="en-US" dirty="0"/>
              <a:t>Limits the ability to switch from gas to coal generation</a:t>
            </a:r>
          </a:p>
          <a:p>
            <a:r>
              <a:rPr lang="en-US" dirty="0"/>
              <a:t>Helping gas demand remain strong even with high prices</a:t>
            </a:r>
          </a:p>
          <a:p>
            <a:pPr marL="682625" lvl="1" indent="-225425"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25543" y="2047190"/>
            <a:ext cx="3913314" cy="2743199"/>
          </a:xfrm>
          <a:prstGeom prst="rect">
            <a:avLst/>
          </a:prstGeom>
          <a:ln w="38100">
            <a:solidFill>
              <a:srgbClr val="4F8EBC"/>
            </a:solidFill>
          </a:ln>
        </p:spPr>
      </p:pic>
    </p:spTree>
    <p:extLst>
      <p:ext uri="{BB962C8B-B14F-4D97-AF65-F5344CB8AC3E}">
        <p14:creationId xmlns:p14="http://schemas.microsoft.com/office/powerpoint/2010/main" val="333983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costs well above budget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600780"/>
              </p:ext>
            </p:extLst>
          </p:nvPr>
        </p:nvGraphicFramePr>
        <p:xfrm>
          <a:off x="1564161" y="1084083"/>
          <a:ext cx="8824177" cy="5549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11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A4E303-054C-9A43-9FC0-5BEA8A4F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AF54487-5D43-2840-B3F8-3ED48722F41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 txBox="1">
            <a:spLocks/>
          </p:cNvSpPr>
          <p:nvPr/>
        </p:nvSpPr>
        <p:spPr>
          <a:xfrm>
            <a:off x="431320" y="145143"/>
            <a:ext cx="9637730" cy="671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Inflation reduction act (IRA)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34550" y="8001000"/>
            <a:ext cx="10504950" cy="7003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508" y="676547"/>
            <a:ext cx="12586708" cy="710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5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Inflation reduction act (IRA)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1422399"/>
            <a:ext cx="11235266" cy="474980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IRA establishes direct-pay tax credit for tax-exempt entities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Public Power has long supported this approach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Nuclear production tax credits on Vogtle project helped pave the way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Gives Public Power utilities option to own solar facilities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No longer restricted to power purchase agreements to obtain tax incentives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IRA also includes tax credit for existing nuclear facility owners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Base credit is 0.3 cents/kWh; bonus credit of 1.5 cents/kWh available under certain conditions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dirty="0" smtClean="0"/>
              <a:t>MEAG Power working with APPA and LPPC to analyze potential</a:t>
            </a:r>
            <a:endParaRPr lang="en-US" dirty="0"/>
          </a:p>
          <a:p>
            <a:pPr>
              <a:spcAft>
                <a:spcPts val="1200"/>
              </a:spcAft>
            </a:pPr>
            <a:endParaRPr lang="en-US" sz="2800" dirty="0" smtClean="0"/>
          </a:p>
          <a:p>
            <a:pPr>
              <a:spcAft>
                <a:spcPts val="1200"/>
              </a:spcAft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 Integrated resource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1509485"/>
            <a:ext cx="5728099" cy="4662715"/>
          </a:xfrm>
        </p:spPr>
        <p:txBody>
          <a:bodyPr/>
          <a:lstStyle/>
          <a:p>
            <a:r>
              <a:rPr lang="en-US" dirty="0" smtClean="0"/>
              <a:t>IRP Approved in 2020</a:t>
            </a:r>
          </a:p>
          <a:p>
            <a:r>
              <a:rPr lang="en-US" dirty="0" smtClean="0"/>
              <a:t>Roadmap to meet Participant requirements</a:t>
            </a:r>
          </a:p>
          <a:p>
            <a:r>
              <a:rPr lang="en-US" dirty="0" smtClean="0"/>
              <a:t>25-year study period; focus on 10 years of actionable alternatives</a:t>
            </a:r>
          </a:p>
          <a:p>
            <a:r>
              <a:rPr lang="en-US" dirty="0" smtClean="0"/>
              <a:t>MEAG Power already </a:t>
            </a:r>
            <a:r>
              <a:rPr lang="en-US" dirty="0"/>
              <a:t> </a:t>
            </a:r>
            <a:r>
              <a:rPr lang="en-US" dirty="0" smtClean="0"/>
              <a:t>   favorably positioned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463966" y="3840842"/>
            <a:ext cx="1414020" cy="414780"/>
          </a:xfrm>
          <a:prstGeom prst="rightArrow">
            <a:avLst/>
          </a:prstGeom>
          <a:solidFill>
            <a:srgbClr val="F794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61" y="1615460"/>
            <a:ext cx="5613189" cy="40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 integrated resource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Put in place a series of 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Lessening reliance on coal and exiting Plant Wansley in 2022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Renewing license to operate both Plant Hatch units an additional 20 years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Integrating Plant Vogtle 3&amp;4 output when units enter operation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Moving forward with our first solar initiative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1117"/>
          <a:stretch/>
        </p:blipFill>
        <p:spPr>
          <a:xfrm>
            <a:off x="526821" y="3487918"/>
            <a:ext cx="11138357" cy="25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resource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27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1" y="1157521"/>
            <a:ext cx="10752768" cy="519882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1552577" y="2619375"/>
            <a:ext cx="9105898" cy="19050"/>
          </a:xfrm>
          <a:prstGeom prst="line">
            <a:avLst/>
          </a:prstGeom>
          <a:ln>
            <a:solidFill>
              <a:srgbClr val="F79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IRP to be Updated in 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4" y="3468914"/>
            <a:ext cx="5878286" cy="2703286"/>
          </a:xfrm>
        </p:spPr>
        <p:txBody>
          <a:bodyPr/>
          <a:lstStyle/>
          <a:p>
            <a:r>
              <a:rPr lang="en-US" dirty="0" smtClean="0"/>
              <a:t>IRPs planned to be updated every 3 years</a:t>
            </a:r>
          </a:p>
          <a:p>
            <a:r>
              <a:rPr lang="en-US" dirty="0" smtClean="0"/>
              <a:t>MEAG Power’s IRP will be updated in mid-2023</a:t>
            </a:r>
          </a:p>
          <a:p>
            <a:r>
              <a:rPr lang="en-US" dirty="0"/>
              <a:t>Assessing IRA’s impact on:</a:t>
            </a:r>
          </a:p>
          <a:p>
            <a:pPr lvl="1"/>
            <a:r>
              <a:rPr lang="en-US" dirty="0"/>
              <a:t>Solar ownership, direct pay vs. PPA</a:t>
            </a:r>
          </a:p>
          <a:p>
            <a:pPr lvl="1"/>
            <a:r>
              <a:rPr lang="en-US" dirty="0"/>
              <a:t>Existing nuclear ownership tax credit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20" y="1008201"/>
            <a:ext cx="6497015" cy="205168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335211" y="3468914"/>
            <a:ext cx="5435875" cy="2703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Fine-tuning plans for the future of Plant Scherer</a:t>
            </a:r>
          </a:p>
          <a:p>
            <a:r>
              <a:rPr lang="en-US" dirty="0" smtClean="0"/>
              <a:t>Addressing power supply needs related to:</a:t>
            </a:r>
          </a:p>
          <a:p>
            <a:pPr lvl="1"/>
            <a:r>
              <a:rPr lang="en-US" dirty="0" smtClean="0"/>
              <a:t>EV charging/fleet growth potential</a:t>
            </a:r>
          </a:p>
          <a:p>
            <a:pPr lvl="1"/>
            <a:r>
              <a:rPr lang="en-US" dirty="0" smtClean="0"/>
              <a:t>Overall electrification</a:t>
            </a:r>
          </a:p>
          <a:p>
            <a:pPr lvl="1"/>
            <a:r>
              <a:rPr lang="en-US" dirty="0" smtClean="0"/>
              <a:t>Other areas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91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Seem – southeast energy exchange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1778001"/>
            <a:ext cx="11208173" cy="4394200"/>
          </a:xfrm>
        </p:spPr>
        <p:txBody>
          <a:bodyPr/>
          <a:lstStyle/>
          <a:p>
            <a:r>
              <a:rPr lang="en-US" dirty="0" smtClean="0"/>
              <a:t>Approved by FERC in October 2021</a:t>
            </a:r>
          </a:p>
          <a:p>
            <a:r>
              <a:rPr lang="en-US" dirty="0" smtClean="0"/>
              <a:t>Expected to begin service this coming</a:t>
            </a:r>
          </a:p>
          <a:p>
            <a:pPr marL="0" indent="228600">
              <a:spcBef>
                <a:spcPts val="0"/>
              </a:spcBef>
              <a:buNone/>
            </a:pPr>
            <a:r>
              <a:rPr lang="en-US" dirty="0" smtClean="0"/>
              <a:t>Wednesday, Nov. 9</a:t>
            </a:r>
          </a:p>
          <a:p>
            <a:r>
              <a:rPr lang="en-US" dirty="0" smtClean="0"/>
              <a:t>SEEM will be: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15-minute energy exchange market </a:t>
            </a:r>
            <a:endParaRPr lang="en-US" dirty="0" smtClean="0"/>
          </a:p>
          <a:p>
            <a:pPr lvl="1"/>
            <a:r>
              <a:rPr lang="en-US" dirty="0" smtClean="0"/>
              <a:t>Buy and sell power close to time energy consumed</a:t>
            </a:r>
            <a:endParaRPr lang="en-US" dirty="0"/>
          </a:p>
          <a:p>
            <a:r>
              <a:rPr lang="en-US" dirty="0"/>
              <a:t>Benefits </a:t>
            </a:r>
            <a:r>
              <a:rPr lang="en-US" dirty="0" smtClean="0"/>
              <a:t>to MEAG Power:</a:t>
            </a:r>
          </a:p>
          <a:p>
            <a:pPr lvl="1"/>
            <a:r>
              <a:rPr lang="en-US" dirty="0" smtClean="0"/>
              <a:t>Better manage balance between load and resources</a:t>
            </a:r>
          </a:p>
          <a:p>
            <a:pPr lvl="1"/>
            <a:r>
              <a:rPr lang="en-US" dirty="0" smtClean="0"/>
              <a:t>Reducing any penalty charges under GPC scheduling agreement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491" y="1593852"/>
            <a:ext cx="27908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on tap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02" y="1227826"/>
            <a:ext cx="11726333" cy="5244093"/>
          </a:xfrm>
        </p:spPr>
        <p:txBody>
          <a:bodyPr/>
          <a:lstStyle/>
          <a:p>
            <a:pPr marL="233363" lvl="1"/>
            <a:r>
              <a:rPr lang="en-US" sz="2800" dirty="0" smtClean="0"/>
              <a:t>A number of excellent presentations</a:t>
            </a:r>
          </a:p>
          <a:p>
            <a:pPr marL="233363" lvl="1"/>
            <a:endParaRPr lang="en-US" sz="2800" dirty="0"/>
          </a:p>
          <a:p>
            <a:pPr marL="233363" lvl="1">
              <a:spcAft>
                <a:spcPts val="600"/>
              </a:spcAft>
            </a:pPr>
            <a:r>
              <a:rPr lang="en-US" sz="2800" dirty="0" smtClean="0"/>
              <a:t>With Election Day only 3 days away, we have lined up:</a:t>
            </a:r>
          </a:p>
          <a:p>
            <a:pPr marL="690563" lvl="2">
              <a:spcAft>
                <a:spcPts val="600"/>
              </a:spcAft>
            </a:pPr>
            <a:r>
              <a:rPr lang="en-US" sz="2400" dirty="0" smtClean="0"/>
              <a:t>Brian Robinson to discuss the Georgia political landscape</a:t>
            </a:r>
          </a:p>
          <a:p>
            <a:pPr marL="690563" lvl="2">
              <a:spcAft>
                <a:spcPts val="600"/>
              </a:spcAft>
            </a:pPr>
            <a:r>
              <a:rPr lang="en-US" sz="2400" dirty="0" smtClean="0"/>
              <a:t>Nathan Gonzales to discuss the national political outlook</a:t>
            </a:r>
          </a:p>
          <a:p>
            <a:pPr marL="233363" lvl="1"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And with so much happening in our industry, we have:</a:t>
            </a:r>
            <a:endParaRPr lang="en-US" sz="2800" dirty="0"/>
          </a:p>
          <a:p>
            <a:pPr marL="690563" lvl="2">
              <a:spcAft>
                <a:spcPts val="600"/>
              </a:spcAft>
            </a:pPr>
            <a:r>
              <a:rPr lang="en-US" sz="2400" dirty="0" smtClean="0"/>
              <a:t>Joy Ditto, CEO of the APPA, to discuss the outlook for Public Power</a:t>
            </a:r>
          </a:p>
          <a:p>
            <a:pPr marL="690563" lvl="2">
              <a:spcAft>
                <a:spcPts val="600"/>
              </a:spcAft>
            </a:pPr>
            <a:r>
              <a:rPr lang="en-US" sz="2400" dirty="0" smtClean="0"/>
              <a:t>Robert Bryce to address the energy industry outlook and trends</a:t>
            </a:r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4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Seem – southeast energy exchange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8" y="1511370"/>
            <a:ext cx="6913328" cy="284988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The </a:t>
            </a:r>
            <a:r>
              <a:rPr lang="en-US" dirty="0"/>
              <a:t>SEEM footprint </a:t>
            </a:r>
            <a:r>
              <a:rPr lang="en-US" dirty="0" smtClean="0"/>
              <a:t>now includes:</a:t>
            </a:r>
          </a:p>
          <a:p>
            <a:pPr lvl="1"/>
            <a:r>
              <a:rPr lang="en-US" dirty="0" smtClean="0"/>
              <a:t>23 </a:t>
            </a:r>
            <a:r>
              <a:rPr lang="en-US" dirty="0"/>
              <a:t>entities in parts of 12 states across two time zones</a:t>
            </a:r>
            <a:endParaRPr lang="en-US" dirty="0" smtClean="0"/>
          </a:p>
          <a:p>
            <a:pPr lvl="1"/>
            <a:r>
              <a:rPr lang="en-US" dirty="0" smtClean="0"/>
              <a:t>More </a:t>
            </a:r>
            <a:r>
              <a:rPr lang="en-US" dirty="0"/>
              <a:t>than 180,000 MWs (summer capacity; winter capacity is nearly 200,000 MWs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These </a:t>
            </a:r>
            <a:r>
              <a:rPr lang="en-US" dirty="0"/>
              <a:t>companies serve the energy needs of more than 36 million retail customers (nearly 60 million people).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51" y="1711279"/>
            <a:ext cx="2790825" cy="1428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960" y="4820507"/>
            <a:ext cx="8682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 October, 4 Florida energy companies joined</a:t>
            </a:r>
          </a:p>
        </p:txBody>
      </p:sp>
    </p:spTree>
    <p:extLst>
      <p:ext uri="{BB962C8B-B14F-4D97-AF65-F5344CB8AC3E}">
        <p14:creationId xmlns:p14="http://schemas.microsoft.com/office/powerpoint/2010/main" val="17383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Legislative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85" y="1219201"/>
            <a:ext cx="7717841" cy="4074159"/>
          </a:xfrm>
        </p:spPr>
        <p:txBody>
          <a:bodyPr/>
          <a:lstStyle/>
          <a:p>
            <a:r>
              <a:rPr lang="en-US" sz="2600" dirty="0" smtClean="0"/>
              <a:t>During 2021-2022 session, several net metering bills introduced</a:t>
            </a:r>
          </a:p>
          <a:p>
            <a:r>
              <a:rPr lang="en-US" sz="2600" dirty="0" smtClean="0"/>
              <a:t>Would tilt the playing field further toward rooftop solar industry</a:t>
            </a:r>
          </a:p>
          <a:p>
            <a:r>
              <a:rPr lang="en-US" sz="2600" dirty="0" smtClean="0"/>
              <a:t>None passed, but we expect further net metering bills in the next biennial session</a:t>
            </a:r>
          </a:p>
          <a:p>
            <a:r>
              <a:rPr lang="en-US" sz="2600" dirty="0" smtClean="0"/>
              <a:t>As always, we encourage Participant engagement to voice opposition to such legislation</a:t>
            </a:r>
          </a:p>
          <a:p>
            <a:r>
              <a:rPr lang="en-US" sz="2600" dirty="0"/>
              <a:t>Without further Congressional action, your voice may be needed to help protect the federal subsidy received on Build America Bonds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63" y="1219201"/>
            <a:ext cx="3484352" cy="48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Thank you!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1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3BB4-6537-FF4A-B042-C759A8478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Current meag power board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25114" y="620936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54487-5D43-2840-B3F8-3ED48722F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useo 100" panose="02000000000000000000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useo 100" panose="02000000000000000000" pitchFamily="2" charset="77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0C8AD2-3577-8C4E-BFB1-BBC1F4A15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3960" y="1114304"/>
            <a:ext cx="7472960" cy="4795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000" b="1" dirty="0" smtClean="0"/>
              <a:t>Representation From Around the State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8640" y="3537387"/>
            <a:ext cx="298794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R. Steve “Thunder”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Tumlin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Jr.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Chairman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Mayor, Marietta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70590" y="3535881"/>
            <a:ext cx="30318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Larry M. Vickery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Vice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Chairman, General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Manager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Calhoun Utilities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57079" y="3524304"/>
            <a:ext cx="22472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L. Timothy Houston, Sr.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Secretary-Treasurer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Alderman, Acworth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13781" y="3525328"/>
            <a:ext cx="23476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Patrick C. Bowie, Jr.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Utility Director, LaGrange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41547" y="3525328"/>
            <a:ext cx="17073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L. Keith Brady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Mayor, Newnan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48991" y="6097072"/>
            <a:ext cx="22764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Terrell D. Jacobs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Muni. Ops. Consultant, GMA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0429" y="6083989"/>
            <a:ext cx="23717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Eric S. Wilson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Mayor, Forsyth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36211" y="6097072"/>
            <a:ext cx="16097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Gregory P. Thompson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Businessman, Monroe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29993" y="6083989"/>
            <a:ext cx="2209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William J.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Yearta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024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State Representative, Sylvester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96" y="1774314"/>
            <a:ext cx="1268432" cy="17269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697" y="1768896"/>
            <a:ext cx="1272412" cy="17323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079" y="4252908"/>
            <a:ext cx="1269991" cy="17290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508" y="4252908"/>
            <a:ext cx="1272412" cy="1732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77" y="4258324"/>
            <a:ext cx="1334702" cy="1726903"/>
          </a:xfrm>
          <a:prstGeom prst="rect">
            <a:avLst/>
          </a:prstGeom>
          <a:ln w="38100">
            <a:solidFill>
              <a:srgbClr val="D0243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994" y="1768896"/>
            <a:ext cx="1297517" cy="1729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29" y="1774315"/>
            <a:ext cx="1292702" cy="1723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69" y="1774313"/>
            <a:ext cx="1290646" cy="1719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58" y="4252908"/>
            <a:ext cx="1299942" cy="17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veteran executive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54487-5D43-2840-B3F8-3ED48722F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useo 100" panose="02000000000000000000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useo 100" panose="02000000000000000000" pitchFamily="2" charset="77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28" y="1772779"/>
            <a:ext cx="2027370" cy="2757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23" y="1772780"/>
            <a:ext cx="2027370" cy="27572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84870" y="4751923"/>
            <a:ext cx="2132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ProximaNova-SemiBold"/>
                <a:ea typeface="+mn-ea"/>
                <a:cs typeface="+mn-cs"/>
              </a:rPr>
              <a:t>Pete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ProximaNova-SemiBold"/>
                <a:ea typeface="+mn-ea"/>
                <a:cs typeface="+mn-cs"/>
              </a:rPr>
              <a:t>Degnan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Senior Vice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President &amp;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General Counsel</a:t>
            </a:r>
          </a:p>
        </p:txBody>
      </p:sp>
      <p:sp>
        <p:nvSpPr>
          <p:cNvPr id="9" name="Rectangle 8"/>
          <p:cNvSpPr/>
          <p:nvPr/>
        </p:nvSpPr>
        <p:spPr>
          <a:xfrm>
            <a:off x="3770740" y="4751923"/>
            <a:ext cx="21981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ProximaNova-SemiBold"/>
                <a:ea typeface="+mn-ea"/>
                <a:cs typeface="+mn-cs"/>
              </a:rPr>
              <a:t>Steve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ProximaNova-SemiBold"/>
                <a:ea typeface="+mn-ea"/>
                <a:cs typeface="+mn-cs"/>
              </a:rPr>
              <a:t>Jackson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Senior Vice President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&amp; Chief Operating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Officer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ProximaNova-Regular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05523" y="4751923"/>
            <a:ext cx="19880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ProximaNova-SemiBold"/>
                <a:ea typeface="+mn-ea"/>
                <a:cs typeface="+mn-cs"/>
              </a:rPr>
              <a:t>Doug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ProximaNova-SemiBold"/>
                <a:ea typeface="+mn-ea"/>
                <a:cs typeface="+mn-cs"/>
              </a:rPr>
              <a:t>Lego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Vice President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&amp;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Chief Administrative Officer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22138" y="4751923"/>
            <a:ext cx="2132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02433"/>
                </a:solidFill>
                <a:effectLst/>
                <a:uLnTx/>
                <a:uFillTx/>
                <a:latin typeface="ProximaNova-SemiBold"/>
                <a:ea typeface="+mn-ea"/>
                <a:cs typeface="+mn-cs"/>
              </a:rPr>
              <a:t>Reiko Kerr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D02433"/>
              </a:solidFill>
              <a:effectLst/>
              <a:uLnTx/>
              <a:uFillTx/>
              <a:latin typeface="ProximaNova-Semi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Senior Vice President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&amp; Chief Financial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roximaNova-Regular"/>
                <a:ea typeface="+mn-ea"/>
                <a:cs typeface="+mn-cs"/>
              </a:rPr>
              <a:t>Officer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38" y="1772781"/>
            <a:ext cx="2068135" cy="2757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77" y="1772780"/>
            <a:ext cx="2064333" cy="27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0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Added executive depth and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191" y="1303108"/>
            <a:ext cx="5645573" cy="4129088"/>
          </a:xfrm>
        </p:spPr>
        <p:txBody>
          <a:bodyPr/>
          <a:lstStyle/>
          <a:p>
            <a:r>
              <a:rPr lang="en-US" dirty="0" smtClean="0"/>
              <a:t>22 </a:t>
            </a:r>
            <a:r>
              <a:rPr lang="en-US" dirty="0"/>
              <a:t>years of utility industry experience in public power</a:t>
            </a:r>
            <a:endParaRPr lang="en-US" dirty="0" smtClean="0"/>
          </a:p>
          <a:p>
            <a:r>
              <a:rPr lang="en-US" dirty="0" smtClean="0"/>
              <a:t>Most recently at the Los Angeles </a:t>
            </a:r>
            <a:r>
              <a:rPr lang="en-US" dirty="0"/>
              <a:t>Department of Water and Power (LADWP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Senior Assistant </a:t>
            </a:r>
            <a:r>
              <a:rPr lang="en-US" dirty="0" smtClean="0"/>
              <a:t>General Manager</a:t>
            </a:r>
            <a:endParaRPr lang="en-US" dirty="0"/>
          </a:p>
          <a:p>
            <a:r>
              <a:rPr lang="en-US" dirty="0" smtClean="0"/>
              <a:t>Riverside </a:t>
            </a:r>
            <a:r>
              <a:rPr lang="en-US" dirty="0"/>
              <a:t>Public Utilities (RPU) in Riverside, </a:t>
            </a:r>
            <a:r>
              <a:rPr lang="en-US" dirty="0" smtClean="0"/>
              <a:t>Calif.</a:t>
            </a:r>
          </a:p>
          <a:p>
            <a:pPr lvl="1"/>
            <a:r>
              <a:rPr lang="en-US" dirty="0" smtClean="0"/>
              <a:t>16 years in exec. positions, including serving as CFO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6964" y="5599836"/>
            <a:ext cx="1046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02433"/>
                </a:solidFill>
              </a:rPr>
              <a:t>Welcome to MEAG Power, Reiko!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328" y="1303108"/>
            <a:ext cx="2745584" cy="36607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24328" y="5008185"/>
            <a:ext cx="2745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D02433"/>
                </a:solidFill>
                <a:latin typeface="ProximaNova-SemiBold"/>
              </a:rPr>
              <a:t>Reiko Kerr</a:t>
            </a:r>
          </a:p>
        </p:txBody>
      </p:sp>
    </p:spTree>
    <p:extLst>
      <p:ext uri="{BB962C8B-B14F-4D97-AF65-F5344CB8AC3E}">
        <p14:creationId xmlns:p14="http://schemas.microsoft.com/office/powerpoint/2010/main" val="21755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A4E303-054C-9A43-9FC0-5BEA8A4F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AF54487-5D43-2840-B3F8-3ED48722F41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 txBox="1">
            <a:spLocks/>
          </p:cNvSpPr>
          <p:nvPr/>
        </p:nvSpPr>
        <p:spPr>
          <a:xfrm>
            <a:off x="431320" y="116337"/>
            <a:ext cx="9637730" cy="69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VOGTLE UNITS 3 &amp; 4 project updates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34550" y="8001000"/>
            <a:ext cx="10504950" cy="700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5" y="772705"/>
            <a:ext cx="12192000" cy="61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vogtle 3&amp;4 will deliver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Clearly, there have been enormous challenges…</a:t>
            </a:r>
          </a:p>
          <a:p>
            <a:endParaRPr lang="en-US" dirty="0"/>
          </a:p>
          <a:p>
            <a:r>
              <a:rPr lang="en-US" dirty="0" smtClean="0"/>
              <a:t>But now we’re just months away from:</a:t>
            </a:r>
          </a:p>
          <a:p>
            <a:endParaRPr lang="en-US" dirty="0"/>
          </a:p>
          <a:p>
            <a:pPr lvl="1"/>
            <a:r>
              <a:rPr lang="en-US" sz="2800" dirty="0" smtClean="0"/>
              <a:t>Up to 80 years of non-emitting baseload power</a:t>
            </a:r>
          </a:p>
          <a:p>
            <a:pPr lvl="1"/>
            <a:r>
              <a:rPr lang="en-US" sz="2800" dirty="0" smtClean="0"/>
              <a:t>500 MW of clean energy added to the grid by both units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A huge accomplishment made even more important in the context of today’s energy industry and economy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4487-5D43-2840-B3F8-3ED48722F41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1C86A-8445-5449-B22A-4CD24304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Vogtle PROJECT UPDATE – Unit 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2D7AD-1186-1946-8696-38F3AF2F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51" y="1569720"/>
            <a:ext cx="11235266" cy="455321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Aug. 3 Unit 3 received the 103(g) finding from the Nuclear Regulatory Commission (NRC)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Signifying readiness to load fuel and begin startup sequence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Unit 3 now managed as operating unit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Security integration is complete; Units 1-3 security integrated before fuel load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Turning over systems from testing to operations</a:t>
            </a:r>
          </a:p>
          <a:p>
            <a:pPr>
              <a:spcAft>
                <a:spcPts val="1200"/>
              </a:spcAft>
            </a:pPr>
            <a:r>
              <a:rPr lang="en-US" dirty="0"/>
              <a:t>Fuel load took place October 14</a:t>
            </a:r>
          </a:p>
          <a:p>
            <a:pPr>
              <a:spcAft>
                <a:spcPts val="1200"/>
              </a:spcAft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120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theme1.xml><?xml version="1.0" encoding="utf-8"?>
<a:theme xmlns:a="http://schemas.openxmlformats.org/drawingml/2006/main" name="1_Office Theme">
  <a:themeElements>
    <a:clrScheme name="MEAG2021">
      <a:dk1>
        <a:srgbClr val="000000"/>
      </a:dk1>
      <a:lt1>
        <a:srgbClr val="FFFFFF"/>
      </a:lt1>
      <a:dk2>
        <a:srgbClr val="003E51"/>
      </a:dk2>
      <a:lt2>
        <a:srgbClr val="E7E6E6"/>
      </a:lt2>
      <a:accent1>
        <a:srgbClr val="003E51"/>
      </a:accent1>
      <a:accent2>
        <a:srgbClr val="D02433"/>
      </a:accent2>
      <a:accent3>
        <a:srgbClr val="A5BF2F"/>
      </a:accent3>
      <a:accent4>
        <a:srgbClr val="F7931D"/>
      </a:accent4>
      <a:accent5>
        <a:srgbClr val="4F8EBC"/>
      </a:accent5>
      <a:accent6>
        <a:srgbClr val="887D75"/>
      </a:accent6>
      <a:hlink>
        <a:srgbClr val="D02433"/>
      </a:hlink>
      <a:folHlink>
        <a:srgbClr val="4F8EB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EAG_Power-Presentation_Template.pptx" id="{528B3917-8E40-4E6F-A92C-3B1A4A0A5756}" vid="{DB7A431E-1965-4DCD-9AF9-37184FC026CB}"/>
    </a:ext>
  </a:extLst>
</a:theme>
</file>

<file path=ppt/theme/theme2.xml><?xml version="1.0" encoding="utf-8"?>
<a:theme xmlns:a="http://schemas.openxmlformats.org/drawingml/2006/main" name="2_Office Theme">
  <a:themeElements>
    <a:clrScheme name="MEAG2021">
      <a:dk1>
        <a:srgbClr val="000000"/>
      </a:dk1>
      <a:lt1>
        <a:srgbClr val="FFFFFF"/>
      </a:lt1>
      <a:dk2>
        <a:srgbClr val="003E51"/>
      </a:dk2>
      <a:lt2>
        <a:srgbClr val="E7E6E6"/>
      </a:lt2>
      <a:accent1>
        <a:srgbClr val="003E51"/>
      </a:accent1>
      <a:accent2>
        <a:srgbClr val="D02433"/>
      </a:accent2>
      <a:accent3>
        <a:srgbClr val="A5BF2F"/>
      </a:accent3>
      <a:accent4>
        <a:srgbClr val="F7931D"/>
      </a:accent4>
      <a:accent5>
        <a:srgbClr val="4F8EBC"/>
      </a:accent5>
      <a:accent6>
        <a:srgbClr val="887D75"/>
      </a:accent6>
      <a:hlink>
        <a:srgbClr val="D02433"/>
      </a:hlink>
      <a:folHlink>
        <a:srgbClr val="4F8EB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Concourse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Concourse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MEAG Power</Template>
  <TotalTime>4960</TotalTime>
  <Words>1352</Words>
  <Application>Microsoft Office PowerPoint</Application>
  <PresentationFormat>Widescreen</PresentationFormat>
  <Paragraphs>211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Museo 100</vt:lpstr>
      <vt:lpstr>ProximaNova-Regular</vt:lpstr>
      <vt:lpstr>ProximaNova-SemiBold</vt:lpstr>
      <vt:lpstr>1_Office Theme</vt:lpstr>
      <vt:lpstr>2_Office Theme</vt:lpstr>
      <vt:lpstr>3_Office Theme</vt:lpstr>
      <vt:lpstr>Meag power Business update  jim fuller, President &amp; CEO</vt:lpstr>
      <vt:lpstr>Meag power update &amp; outlook</vt:lpstr>
      <vt:lpstr>What’s on tap today</vt:lpstr>
      <vt:lpstr>Current meag power board members</vt:lpstr>
      <vt:lpstr>veteran executive team</vt:lpstr>
      <vt:lpstr>Added executive depth and strength</vt:lpstr>
      <vt:lpstr>PowerPoint Presentation</vt:lpstr>
      <vt:lpstr>What vogtle 3&amp;4 will deliver</vt:lpstr>
      <vt:lpstr>Vogtle PROJECT UPDATE – Unit 3</vt:lpstr>
      <vt:lpstr>Vogtle PROJECT UPDATE – Unit 3</vt:lpstr>
      <vt:lpstr>VOGTLE UNIT 3 UPDATE</vt:lpstr>
      <vt:lpstr>Vogtle PROJECT UPDATE – Unit 3</vt:lpstr>
      <vt:lpstr>Vogtle PROJECT UPDATE – Unit 4</vt:lpstr>
      <vt:lpstr>PowerPoint Presentation</vt:lpstr>
      <vt:lpstr>PowerPoint Presentation</vt:lpstr>
      <vt:lpstr>PowerPoint Presentation</vt:lpstr>
      <vt:lpstr>PowerPoint Presentation</vt:lpstr>
      <vt:lpstr>Vogtle GPC lawsuit settled</vt:lpstr>
      <vt:lpstr>Vogtle GPC lawsuit settled</vt:lpstr>
      <vt:lpstr>PowerPoint Presentation</vt:lpstr>
      <vt:lpstr>Energy trends</vt:lpstr>
      <vt:lpstr>Energy costs well above budget</vt:lpstr>
      <vt:lpstr>PowerPoint Presentation</vt:lpstr>
      <vt:lpstr>Inflation reduction act (IRA)</vt:lpstr>
      <vt:lpstr>2020 Integrated resource plan</vt:lpstr>
      <vt:lpstr>2020 integrated resource plan</vt:lpstr>
      <vt:lpstr>Integrated resource plan</vt:lpstr>
      <vt:lpstr>IRP to be Updated in 2023</vt:lpstr>
      <vt:lpstr>Seem – southeast energy exchange market</vt:lpstr>
      <vt:lpstr>Seem – southeast energy exchange market</vt:lpstr>
      <vt:lpstr>Legislative update</vt:lpstr>
      <vt:lpstr>Thank you!</vt:lpstr>
    </vt:vector>
  </TitlesOfParts>
  <Company>MEAG Power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Meag power update &amp; outlook</dc:title>
  <dc:creator>Marsh, John</dc:creator>
  <cp:lastModifiedBy>Marsh, John</cp:lastModifiedBy>
  <cp:revision>259</cp:revision>
  <cp:lastPrinted>2022-07-18T20:12:27Z</cp:lastPrinted>
  <dcterms:created xsi:type="dcterms:W3CDTF">2021-09-30T14:21:25Z</dcterms:created>
  <dcterms:modified xsi:type="dcterms:W3CDTF">2022-11-05T11:41:42Z</dcterms:modified>
</cp:coreProperties>
</file>