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96" r:id="rId3"/>
    <p:sldMasterId id="2147483708" r:id="rId4"/>
  </p:sldMasterIdLst>
  <p:notesMasterIdLst>
    <p:notesMasterId r:id="rId55"/>
  </p:notesMasterIdLst>
  <p:sldIdLst>
    <p:sldId id="256" r:id="rId5"/>
    <p:sldId id="1555" r:id="rId6"/>
    <p:sldId id="1556" r:id="rId7"/>
    <p:sldId id="1545" r:id="rId8"/>
    <p:sldId id="1542" r:id="rId9"/>
    <p:sldId id="1557" r:id="rId10"/>
    <p:sldId id="6316" r:id="rId11"/>
    <p:sldId id="6317" r:id="rId12"/>
    <p:sldId id="1558" r:id="rId13"/>
    <p:sldId id="1546" r:id="rId14"/>
    <p:sldId id="6357" r:id="rId15"/>
    <p:sldId id="6330" r:id="rId16"/>
    <p:sldId id="405" r:id="rId17"/>
    <p:sldId id="6404" r:id="rId18"/>
    <p:sldId id="6398" r:id="rId19"/>
    <p:sldId id="6331" r:id="rId20"/>
    <p:sldId id="6443" r:id="rId21"/>
    <p:sldId id="6359" r:id="rId22"/>
    <p:sldId id="6344" r:id="rId23"/>
    <p:sldId id="6440" r:id="rId24"/>
    <p:sldId id="6439" r:id="rId25"/>
    <p:sldId id="6441" r:id="rId26"/>
    <p:sldId id="6442" r:id="rId27"/>
    <p:sldId id="6335" r:id="rId28"/>
    <p:sldId id="425" r:id="rId29"/>
    <p:sldId id="6390" r:id="rId30"/>
    <p:sldId id="6389" r:id="rId31"/>
    <p:sldId id="6418" r:id="rId32"/>
    <p:sldId id="6367" r:id="rId33"/>
    <p:sldId id="6410" r:id="rId34"/>
    <p:sldId id="6436" r:id="rId35"/>
    <p:sldId id="6435" r:id="rId36"/>
    <p:sldId id="6438" r:id="rId37"/>
    <p:sldId id="1523" r:id="rId38"/>
    <p:sldId id="6437" r:id="rId39"/>
    <p:sldId id="1551" r:id="rId40"/>
    <p:sldId id="6312" r:id="rId41"/>
    <p:sldId id="6328" r:id="rId42"/>
    <p:sldId id="1475" r:id="rId43"/>
    <p:sldId id="1485" r:id="rId44"/>
    <p:sldId id="6381" r:id="rId45"/>
    <p:sldId id="6382" r:id="rId46"/>
    <p:sldId id="6383" r:id="rId47"/>
    <p:sldId id="6310" r:id="rId48"/>
    <p:sldId id="1540" r:id="rId49"/>
    <p:sldId id="6446" r:id="rId50"/>
    <p:sldId id="335" r:id="rId51"/>
    <p:sldId id="309" r:id="rId52"/>
    <p:sldId id="365" r:id="rId53"/>
    <p:sldId id="629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cmAuthor id="2" name="chris pedersen" initials="cp" lastIdx="4" clrIdx="1">
    <p:extLst>
      <p:ext uri="{19B8F6BF-5375-455C-9EA6-DF929625EA0E}">
        <p15:presenceInfo xmlns:p15="http://schemas.microsoft.com/office/powerpoint/2012/main" userId="90110d1edd3d6e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67EA"/>
    <a:srgbClr val="A3E800"/>
    <a:srgbClr val="EFB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2418" autoAdjust="0"/>
  </p:normalViewPr>
  <p:slideViewPr>
    <p:cSldViewPr snapToGrid="0" snapToObjects="1">
      <p:cViewPr varScale="1">
        <p:scale>
          <a:sx n="95" d="100"/>
          <a:sy n="95" d="100"/>
        </p:scale>
        <p:origin x="9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10" d="100"/>
          <a:sy n="110" d="100"/>
        </p:scale>
        <p:origin x="172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robertbryce/Dropbox/My%20Mac%20(MacBook-Pro)/Downloads/world-gdp-over-the-last-two-millennia.csv"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oleObject" Target="file:////Users/robertbryce/Dropbox/data03/011722%20Power%20density%20of%20various%20energy%20sources%20v5.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robertbryce/Dropbox/data03/122919%20Material%20intensity%20of%20Electricity%20Production%20v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robertbryce/Dropbox/data03/051822%20EROEI%20data%20from%20Rozencwaj.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obertbryce/Dropbox/data03/082222%20Global%20Electricity%20Generation,%201985%20to%202021%20v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obertbryce/Dropbox/data03/091420%20Biden's%202,700%20Terawatt-Hour%20Challenge%20v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robertbryce/Dropbox/data03/EIA%20electricity%20data/052521%20US%20nat%20gas%20power%20burn%201997-2020%20v2.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robertbryce/Dropbox/data03/012322%20R%20Bryce%20--%20US%20wind-energy%20rejections%20or%20restrictions%202015,%202016,%202017,%202018,%202019,%202020,%202021,%202022%20v1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robertbryce/Dropbox/data03/012322%20R%20Bryce%20--%20US%20wind-energy%20rejections%20or%20restrictions%202015,%202016,%202017,%202018,%202019,%202020,%202021,%202022%20v1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robertbryce/Dropbox/data03/061922%20Federal%20energy-related%20tax%20incentives%202021-31%20v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63500" cap="sq">
              <a:solidFill>
                <a:schemeClr val="accent1">
                  <a:lumMod val="75000"/>
                </a:schemeClr>
              </a:solidFill>
              <a:round/>
            </a:ln>
            <a:effectLst/>
          </c:spPr>
          <c:marker>
            <c:symbol val="circle"/>
            <c:size val="5"/>
            <c:spPr>
              <a:solidFill>
                <a:schemeClr val="accent1"/>
              </a:solidFill>
              <a:ln w="9525">
                <a:solidFill>
                  <a:schemeClr val="accent1"/>
                </a:solidFill>
              </a:ln>
              <a:effectLst/>
            </c:spPr>
          </c:marker>
          <c:xVal>
            <c:numRef>
              <c:f>'world-gdp-over-the-last-two-mil'!$I$2:$I$19</c:f>
              <c:numCache>
                <c:formatCode>General</c:formatCode>
                <c:ptCount val="18"/>
                <c:pt idx="0">
                  <c:v>1</c:v>
                </c:pt>
                <c:pt idx="1">
                  <c:v>1000</c:v>
                </c:pt>
                <c:pt idx="2">
                  <c:v>1500</c:v>
                </c:pt>
                <c:pt idx="3">
                  <c:v>1600</c:v>
                </c:pt>
                <c:pt idx="4">
                  <c:v>1700</c:v>
                </c:pt>
                <c:pt idx="5">
                  <c:v>1820</c:v>
                </c:pt>
                <c:pt idx="6">
                  <c:v>1870</c:v>
                </c:pt>
                <c:pt idx="7">
                  <c:v>1900</c:v>
                </c:pt>
                <c:pt idx="8">
                  <c:v>1913</c:v>
                </c:pt>
                <c:pt idx="9">
                  <c:v>1940</c:v>
                </c:pt>
                <c:pt idx="10">
                  <c:v>1950</c:v>
                </c:pt>
                <c:pt idx="11">
                  <c:v>1960</c:v>
                </c:pt>
                <c:pt idx="12">
                  <c:v>1970</c:v>
                </c:pt>
                <c:pt idx="13">
                  <c:v>1980</c:v>
                </c:pt>
                <c:pt idx="14">
                  <c:v>1990</c:v>
                </c:pt>
                <c:pt idx="15">
                  <c:v>2000</c:v>
                </c:pt>
                <c:pt idx="16">
                  <c:v>2010</c:v>
                </c:pt>
                <c:pt idx="17">
                  <c:v>2015</c:v>
                </c:pt>
              </c:numCache>
            </c:numRef>
          </c:xVal>
          <c:yVal>
            <c:numRef>
              <c:f>'world-gdp-over-the-last-two-mil'!$J$2:$J$19</c:f>
              <c:numCache>
                <c:formatCode>0</c:formatCode>
                <c:ptCount val="18"/>
                <c:pt idx="0">
                  <c:v>0.18274103474164999</c:v>
                </c:pt>
                <c:pt idx="1">
                  <c:v>0.21014473481495002</c:v>
                </c:pt>
                <c:pt idx="2">
                  <c:v>0.43052728115292999</c:v>
                </c:pt>
                <c:pt idx="3">
                  <c:v>0.57446865728768992</c:v>
                </c:pt>
                <c:pt idx="4">
                  <c:v>0.64332292431990001</c:v>
                </c:pt>
                <c:pt idx="5">
                  <c:v>1.2023608330695401</c:v>
                </c:pt>
                <c:pt idx="6">
                  <c:v>1.92391732484512</c:v>
                </c:pt>
                <c:pt idx="7">
                  <c:v>3.4187537745259702</c:v>
                </c:pt>
                <c:pt idx="8">
                  <c:v>4.7386757590057309</c:v>
                </c:pt>
                <c:pt idx="9">
                  <c:v>7.8063685619930299</c:v>
                </c:pt>
                <c:pt idx="10">
                  <c:v>9.2510632845116607</c:v>
                </c:pt>
                <c:pt idx="11">
                  <c:v>14.6204308258341</c:v>
                </c:pt>
                <c:pt idx="12">
                  <c:v>23.866740464570199</c:v>
                </c:pt>
                <c:pt idx="13">
                  <c:v>34.727063368722895</c:v>
                </c:pt>
                <c:pt idx="14">
                  <c:v>47.043799999999997</c:v>
                </c:pt>
                <c:pt idx="15">
                  <c:v>63.100900000000003</c:v>
                </c:pt>
                <c:pt idx="16">
                  <c:v>91.329700000000003</c:v>
                </c:pt>
                <c:pt idx="17">
                  <c:v>108.12</c:v>
                </c:pt>
              </c:numCache>
            </c:numRef>
          </c:yVal>
          <c:smooth val="1"/>
          <c:extLst>
            <c:ext xmlns:c16="http://schemas.microsoft.com/office/drawing/2014/chart" uri="{C3380CC4-5D6E-409C-BE32-E72D297353CC}">
              <c16:uniqueId val="{00000000-C5D0-8C4D-BD63-764EAF0AFE96}"/>
            </c:ext>
          </c:extLst>
        </c:ser>
        <c:dLbls>
          <c:showLegendKey val="0"/>
          <c:showVal val="0"/>
          <c:showCatName val="0"/>
          <c:showSerName val="0"/>
          <c:showPercent val="0"/>
          <c:showBubbleSize val="0"/>
        </c:dLbls>
        <c:axId val="33018479"/>
        <c:axId val="33020111"/>
      </c:scatterChart>
      <c:valAx>
        <c:axId val="33018479"/>
        <c:scaling>
          <c:orientation val="minMax"/>
          <c:max val="2100"/>
          <c:min val="0"/>
        </c:scaling>
        <c:delete val="0"/>
        <c:axPos val="b"/>
        <c:majorGridlines>
          <c:spPr>
            <a:ln w="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3020111"/>
        <c:crosses val="autoZero"/>
        <c:crossBetween val="midCat"/>
        <c:majorUnit val="200"/>
      </c:valAx>
      <c:valAx>
        <c:axId val="330201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3018479"/>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19DE-FC4C-9599-1CE1BCB187A9}"/>
              </c:ext>
            </c:extLst>
          </c:dPt>
          <c:dPt>
            <c:idx val="2"/>
            <c:invertIfNegative val="0"/>
            <c:bubble3D val="0"/>
            <c:spPr>
              <a:solidFill>
                <a:srgbClr val="FF0000"/>
              </a:solidFill>
              <a:ln>
                <a:noFill/>
              </a:ln>
              <a:effectLst/>
            </c:spPr>
            <c:extLst>
              <c:ext xmlns:c16="http://schemas.microsoft.com/office/drawing/2014/chart" uri="{C3380CC4-5D6E-409C-BE32-E72D297353CC}">
                <c16:uniqueId val="{00000003-19DE-FC4C-9599-1CE1BCB187A9}"/>
              </c:ext>
            </c:extLst>
          </c:dPt>
          <c:cat>
            <c:strRef>
              <c:f>'CP Edits'!$A$6:$A$8</c:f>
              <c:strCache>
                <c:ptCount val="3"/>
                <c:pt idx="0">
                  <c:v>Existing PTC/ITC + M-S</c:v>
                </c:pt>
                <c:pt idx="1">
                  <c:v>Oil &amp; gas</c:v>
                </c:pt>
                <c:pt idx="2">
                  <c:v>Existing Nuclear  + M-S</c:v>
                </c:pt>
              </c:strCache>
            </c:strRef>
          </c:cat>
          <c:val>
            <c:numRef>
              <c:f>'CP Edits'!$D$6:$D$8</c:f>
              <c:numCache>
                <c:formatCode>"$"#,##0</c:formatCode>
                <c:ptCount val="3"/>
                <c:pt idx="0">
                  <c:v>112900</c:v>
                </c:pt>
                <c:pt idx="1">
                  <c:v>28740</c:v>
                </c:pt>
                <c:pt idx="2">
                  <c:v>3440</c:v>
                </c:pt>
              </c:numCache>
            </c:numRef>
          </c:val>
          <c:extLst>
            <c:ext xmlns:c16="http://schemas.microsoft.com/office/drawing/2014/chart" uri="{C3380CC4-5D6E-409C-BE32-E72D297353CC}">
              <c16:uniqueId val="{00000004-19DE-FC4C-9599-1CE1BCB187A9}"/>
            </c:ext>
          </c:extLst>
        </c:ser>
        <c:ser>
          <c:idx val="1"/>
          <c:order val="1"/>
          <c:spPr>
            <a:solidFill>
              <a:schemeClr val="accent6">
                <a:lumMod val="75000"/>
              </a:schemeClr>
            </a:solidFill>
            <a:ln>
              <a:noFill/>
            </a:ln>
            <a:effectLst/>
          </c:spPr>
          <c:invertIfNegative val="0"/>
          <c:dLbls>
            <c:dLbl>
              <c:idx val="0"/>
              <c:tx>
                <c:rich>
                  <a:bodyPr/>
                  <a:lstStyle/>
                  <a:p>
                    <a:r>
                      <a:rPr lang="en-US">
                        <a:solidFill>
                          <a:schemeClr val="bg1"/>
                        </a:solidFill>
                      </a:rPr>
                      <a:t>$</a:t>
                    </a:r>
                    <a:fld id="{9D28555A-7EAA-3A4D-9A2A-8B7B4CA9D880}" type="VALUE">
                      <a:rPr lang="en-US" smtClean="0">
                        <a:solidFill>
                          <a:schemeClr val="bg1"/>
                        </a:solidFill>
                      </a:rPr>
                      <a:pPr/>
                      <a:t>[VALUE]</a:t>
                    </a:fld>
                    <a:endParaRPr lang="en-US">
                      <a:solidFill>
                        <a:schemeClr val="bg1"/>
                      </a:solidFill>
                    </a:endParaRP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19DE-FC4C-9599-1CE1BCB187A9}"/>
                </c:ext>
              </c:extLst>
            </c:dLbl>
            <c:dLbl>
              <c:idx val="1"/>
              <c:delete val="1"/>
              <c:extLst>
                <c:ext xmlns:c15="http://schemas.microsoft.com/office/drawing/2012/chart" uri="{CE6537A1-D6FC-4f65-9D91-7224C49458BB}"/>
                <c:ext xmlns:c16="http://schemas.microsoft.com/office/drawing/2014/chart" uri="{C3380CC4-5D6E-409C-BE32-E72D297353CC}">
                  <c16:uniqueId val="{00000006-19DE-FC4C-9599-1CE1BCB187A9}"/>
                </c:ext>
              </c:extLst>
            </c:dLbl>
            <c:dLbl>
              <c:idx val="2"/>
              <c:tx>
                <c:rich>
                  <a:bodyPr/>
                  <a:lstStyle/>
                  <a:p>
                    <a:r>
                      <a:rPr lang="en-US">
                        <a:solidFill>
                          <a:schemeClr val="bg1"/>
                        </a:solidFill>
                      </a:rPr>
                      <a:t>$</a:t>
                    </a:r>
                    <a:fld id="{1799141C-DFB9-3E4C-A0BB-026305DE113A}" type="VALUE">
                      <a:rPr lang="en-US" smtClean="0">
                        <a:solidFill>
                          <a:schemeClr val="bg1"/>
                        </a:solidFill>
                      </a:rPr>
                      <a:pPr/>
                      <a:t>[VALUE]</a:t>
                    </a:fld>
                    <a:endParaRPr lang="en-US">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9DE-FC4C-9599-1CE1BCB187A9}"/>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'CP Edits'!$A$6:$A$8</c:f>
              <c:strCache>
                <c:ptCount val="3"/>
                <c:pt idx="0">
                  <c:v>Existing PTC/ITC + M-S</c:v>
                </c:pt>
                <c:pt idx="1">
                  <c:v>Oil &amp; gas</c:v>
                </c:pt>
                <c:pt idx="2">
                  <c:v>Existing Nuclear  + M-S</c:v>
                </c:pt>
              </c:strCache>
            </c:strRef>
          </c:cat>
          <c:val>
            <c:numRef>
              <c:f>'CP Edits'!$E$6:$E$8</c:f>
              <c:numCache>
                <c:formatCode>General</c:formatCode>
                <c:ptCount val="3"/>
                <c:pt idx="0" formatCode="#,##0">
                  <c:v>126900</c:v>
                </c:pt>
                <c:pt idx="1">
                  <c:v>0</c:v>
                </c:pt>
                <c:pt idx="2" formatCode="#,##0">
                  <c:v>30000</c:v>
                </c:pt>
              </c:numCache>
            </c:numRef>
          </c:val>
          <c:extLst>
            <c:ext xmlns:c16="http://schemas.microsoft.com/office/drawing/2014/chart" uri="{C3380CC4-5D6E-409C-BE32-E72D297353CC}">
              <c16:uniqueId val="{00000005-19DE-FC4C-9599-1CE1BCB187A9}"/>
            </c:ext>
          </c:extLst>
        </c:ser>
        <c:dLbls>
          <c:showLegendKey val="0"/>
          <c:showVal val="0"/>
          <c:showCatName val="0"/>
          <c:showSerName val="0"/>
          <c:showPercent val="0"/>
          <c:showBubbleSize val="0"/>
        </c:dLbls>
        <c:gapWidth val="182"/>
        <c:overlap val="100"/>
        <c:axId val="571240352"/>
        <c:axId val="571239936"/>
      </c:barChart>
      <c:catAx>
        <c:axId val="571240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71239936"/>
        <c:crosses val="autoZero"/>
        <c:auto val="1"/>
        <c:lblAlgn val="ctr"/>
        <c:lblOffset val="100"/>
        <c:noMultiLvlLbl val="0"/>
      </c:catAx>
      <c:valAx>
        <c:axId val="571239936"/>
        <c:scaling>
          <c:orientation val="minMax"/>
        </c:scaling>
        <c:delete val="1"/>
        <c:axPos val="b"/>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crossAx val="571240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2EC6-364F-BF4C-813261DBA917}"/>
              </c:ext>
            </c:extLst>
          </c:dPt>
          <c:dPt>
            <c:idx val="1"/>
            <c:invertIfNegative val="0"/>
            <c:bubble3D val="0"/>
            <c:spPr>
              <a:solidFill>
                <a:srgbClr val="FF0000"/>
              </a:solidFill>
              <a:ln>
                <a:noFill/>
              </a:ln>
              <a:effectLst/>
            </c:spPr>
            <c:extLst>
              <c:ext xmlns:c16="http://schemas.microsoft.com/office/drawing/2014/chart" uri="{C3380CC4-5D6E-409C-BE32-E72D297353CC}">
                <c16:uniqueId val="{00000001-2EC6-364F-BF4C-813261DBA917}"/>
              </c:ext>
            </c:extLst>
          </c:dPt>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Sheet1!$A$5:$A$10</c:f>
              <c:strCache>
                <c:ptCount val="6"/>
                <c:pt idx="0">
                  <c:v>Nuclear 
(Rolls-Royce SMR)</c:v>
                </c:pt>
                <c:pt idx="1">
                  <c:v>Nuclear 
(Indian Point)</c:v>
                </c:pt>
                <c:pt idx="2">
                  <c:v>Multi-well shale-gas pad 
(Marcellus)</c:v>
                </c:pt>
                <c:pt idx="3">
                  <c:v>Solar</c:v>
                </c:pt>
                <c:pt idx="4">
                  <c:v>Wind</c:v>
                </c:pt>
                <c:pt idx="5">
                  <c:v>Corn ethanol </c:v>
                </c:pt>
              </c:strCache>
            </c:strRef>
          </c:cat>
          <c:val>
            <c:numRef>
              <c:f>Sheet1!$B$5:$B$10</c:f>
              <c:numCache>
                <c:formatCode>#,##0</c:formatCode>
                <c:ptCount val="6"/>
                <c:pt idx="0">
                  <c:v>10000</c:v>
                </c:pt>
                <c:pt idx="1">
                  <c:v>2000</c:v>
                </c:pt>
                <c:pt idx="2">
                  <c:v>1900</c:v>
                </c:pt>
                <c:pt idx="3">
                  <c:v>10</c:v>
                </c:pt>
                <c:pt idx="4">
                  <c:v>1</c:v>
                </c:pt>
                <c:pt idx="5" formatCode="#,##0.0">
                  <c:v>0.1</c:v>
                </c:pt>
              </c:numCache>
            </c:numRef>
          </c:val>
          <c:extLst>
            <c:ext xmlns:c16="http://schemas.microsoft.com/office/drawing/2014/chart" uri="{C3380CC4-5D6E-409C-BE32-E72D297353CC}">
              <c16:uniqueId val="{00000000-2EC6-364F-BF4C-813261DBA917}"/>
            </c:ext>
          </c:extLst>
        </c:ser>
        <c:dLbls>
          <c:showLegendKey val="0"/>
          <c:showVal val="0"/>
          <c:showCatName val="0"/>
          <c:showSerName val="0"/>
          <c:showPercent val="0"/>
          <c:showBubbleSize val="0"/>
        </c:dLbls>
        <c:gapWidth val="182"/>
        <c:axId val="1365074480"/>
        <c:axId val="1624166320"/>
      </c:barChart>
      <c:catAx>
        <c:axId val="1365074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24166320"/>
        <c:crosses val="autoZero"/>
        <c:auto val="1"/>
        <c:lblAlgn val="ctr"/>
        <c:lblOffset val="100"/>
        <c:noMultiLvlLbl val="0"/>
      </c:catAx>
      <c:valAx>
        <c:axId val="162416632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365074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4-F5D0-DD43-B095-EEEAD25B7DC5}"/>
              </c:ext>
            </c:extLst>
          </c:dPt>
          <c:dPt>
            <c:idx val="1"/>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F5D0-DD43-B095-EEEAD25B7DC5}"/>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2-F5D0-DD43-B095-EEEAD25B7DC5}"/>
              </c:ext>
            </c:extLst>
          </c:dPt>
          <c:dPt>
            <c:idx val="3"/>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1-F5D0-DD43-B095-EEEAD25B7DC5}"/>
              </c:ext>
            </c:extLst>
          </c:dPt>
          <c:dPt>
            <c:idx val="5"/>
            <c:invertIfNegative val="0"/>
            <c:bubble3D val="0"/>
            <c:spPr>
              <a:solidFill>
                <a:srgbClr val="FF0000"/>
              </a:solidFill>
              <a:ln>
                <a:noFill/>
              </a:ln>
              <a:effectLst/>
            </c:spPr>
            <c:extLst>
              <c:ext xmlns:c16="http://schemas.microsoft.com/office/drawing/2014/chart" uri="{C3380CC4-5D6E-409C-BE32-E72D297353CC}">
                <c16:uniqueId val="{00000000-F5D0-DD43-B095-EEEAD25B7DC5}"/>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Sheet1!$B$10:$G$10</c:f>
              <c:strCache>
                <c:ptCount val="6"/>
                <c:pt idx="0">
                  <c:v>Solar PV</c:v>
                </c:pt>
                <c:pt idx="1">
                  <c:v>Hydro</c:v>
                </c:pt>
                <c:pt idx="2">
                  <c:v>Wind</c:v>
                </c:pt>
                <c:pt idx="3">
                  <c:v>Geothermal</c:v>
                </c:pt>
                <c:pt idx="4">
                  <c:v>Nat Gas CC</c:v>
                </c:pt>
                <c:pt idx="5">
                  <c:v>Nuclear</c:v>
                </c:pt>
              </c:strCache>
            </c:strRef>
          </c:cat>
          <c:val>
            <c:numRef>
              <c:f>Sheet1!$B$11:$G$11</c:f>
              <c:numCache>
                <c:formatCode>#,##0</c:formatCode>
                <c:ptCount val="6"/>
                <c:pt idx="0">
                  <c:v>16447</c:v>
                </c:pt>
                <c:pt idx="1">
                  <c:v>14068</c:v>
                </c:pt>
                <c:pt idx="2">
                  <c:v>10260</c:v>
                </c:pt>
                <c:pt idx="3">
                  <c:v>5261</c:v>
                </c:pt>
                <c:pt idx="4">
                  <c:v>1185</c:v>
                </c:pt>
                <c:pt idx="5">
                  <c:v>920</c:v>
                </c:pt>
              </c:numCache>
            </c:numRef>
          </c:val>
          <c:extLst>
            <c:ext xmlns:c16="http://schemas.microsoft.com/office/drawing/2014/chart" uri="{C3380CC4-5D6E-409C-BE32-E72D297353CC}">
              <c16:uniqueId val="{00000000-6D0D-FD47-A1D5-E9C30917DBA9}"/>
            </c:ext>
          </c:extLst>
        </c:ser>
        <c:dLbls>
          <c:showLegendKey val="0"/>
          <c:showVal val="0"/>
          <c:showCatName val="0"/>
          <c:showSerName val="0"/>
          <c:showPercent val="0"/>
          <c:showBubbleSize val="0"/>
        </c:dLbls>
        <c:gapWidth val="182"/>
        <c:axId val="364664719"/>
        <c:axId val="391738320"/>
      </c:barChart>
      <c:catAx>
        <c:axId val="364664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91738320"/>
        <c:crosses val="autoZero"/>
        <c:auto val="1"/>
        <c:lblAlgn val="ctr"/>
        <c:lblOffset val="100"/>
        <c:noMultiLvlLbl val="0"/>
      </c:catAx>
      <c:valAx>
        <c:axId val="391738320"/>
        <c:scaling>
          <c:orientation val="minMax"/>
        </c:scaling>
        <c:delete val="1"/>
        <c:axPos val="b"/>
        <c:numFmt formatCode="#,##0" sourceLinked="1"/>
        <c:majorTickMark val="none"/>
        <c:minorTickMark val="none"/>
        <c:tickLblPos val="nextTo"/>
        <c:crossAx val="3646647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BA70-7743-BA25-03206DF9044A}"/>
              </c:ext>
            </c:extLst>
          </c:dPt>
          <c:dPt>
            <c:idx val="2"/>
            <c:invertIfNegative val="0"/>
            <c:bubble3D val="0"/>
            <c:spPr>
              <a:solidFill>
                <a:schemeClr val="tx1"/>
              </a:solidFill>
              <a:ln>
                <a:noFill/>
              </a:ln>
              <a:effectLst/>
            </c:spPr>
            <c:extLst>
              <c:ext xmlns:c16="http://schemas.microsoft.com/office/drawing/2014/chart" uri="{C3380CC4-5D6E-409C-BE32-E72D297353CC}">
                <c16:uniqueId val="{00000002-BA70-7743-BA25-03206DF9044A}"/>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BA70-7743-BA25-03206DF9044A}"/>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4-BA70-7743-BA25-03206DF9044A}"/>
              </c:ext>
            </c:extLst>
          </c:dPt>
          <c:dLbls>
            <c:dLbl>
              <c:idx val="0"/>
              <c:tx>
                <c:rich>
                  <a:bodyPr/>
                  <a:lstStyle/>
                  <a:p>
                    <a:r>
                      <a:rPr lang="en-US"/>
                      <a:t>100: 1</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0-BA70-7743-BA25-03206DF9044A}"/>
                </c:ext>
              </c:extLst>
            </c:dLbl>
            <c:dLbl>
              <c:idx val="1"/>
              <c:tx>
                <c:rich>
                  <a:bodyPr/>
                  <a:lstStyle/>
                  <a:p>
                    <a:r>
                      <a:rPr lang="en-US"/>
                      <a:t>30:1</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BA70-7743-BA25-03206DF9044A}"/>
                </c:ext>
              </c:extLst>
            </c:dLbl>
            <c:dLbl>
              <c:idx val="2"/>
              <c:tx>
                <c:rich>
                  <a:bodyPr/>
                  <a:lstStyle/>
                  <a:p>
                    <a:r>
                      <a:rPr lang="en-US"/>
                      <a:t>10:1</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2-BA70-7743-BA25-03206DF9044A}"/>
                </c:ext>
              </c:extLst>
            </c:dLbl>
            <c:dLbl>
              <c:idx val="3"/>
              <c:tx>
                <c:rich>
                  <a:bodyPr/>
                  <a:lstStyle/>
                  <a:p>
                    <a:r>
                      <a:rPr lang="en-US"/>
                      <a:t>5:1</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3-BA70-7743-BA25-03206DF9044A}"/>
                </c:ext>
              </c:extLst>
            </c:dLbl>
            <c:dLbl>
              <c:idx val="4"/>
              <c:tx>
                <c:rich>
                  <a:bodyPr/>
                  <a:lstStyle/>
                  <a:p>
                    <a:r>
                      <a:rPr lang="en-US"/>
                      <a:t>3.5:1</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4-BA70-7743-BA25-03206DF9044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0"/>
            <c:showBubbleSize val="0"/>
            <c:separator>, </c:separator>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Sheet1!$A$4:$A$8</c:f>
              <c:strCache>
                <c:ptCount val="5"/>
                <c:pt idx="0">
                  <c:v>Nuclear</c:v>
                </c:pt>
                <c:pt idx="1">
                  <c:v>Oil &amp; gas</c:v>
                </c:pt>
                <c:pt idx="2">
                  <c:v>Early coal-fired steam power</c:v>
                </c:pt>
                <c:pt idx="3">
                  <c:v>Biomass</c:v>
                </c:pt>
                <c:pt idx="4">
                  <c:v>Wind &amp; solar</c:v>
                </c:pt>
              </c:strCache>
            </c:strRef>
          </c:cat>
          <c:val>
            <c:numRef>
              <c:f>Sheet1!$B$4:$B$8</c:f>
              <c:numCache>
                <c:formatCode>General</c:formatCode>
                <c:ptCount val="5"/>
                <c:pt idx="0">
                  <c:v>100</c:v>
                </c:pt>
                <c:pt idx="1">
                  <c:v>30</c:v>
                </c:pt>
                <c:pt idx="2">
                  <c:v>10</c:v>
                </c:pt>
                <c:pt idx="3">
                  <c:v>5</c:v>
                </c:pt>
                <c:pt idx="4">
                  <c:v>3.5</c:v>
                </c:pt>
              </c:numCache>
            </c:numRef>
          </c:val>
          <c:extLst>
            <c:ext xmlns:c16="http://schemas.microsoft.com/office/drawing/2014/chart" uri="{C3380CC4-5D6E-409C-BE32-E72D297353CC}">
              <c16:uniqueId val="{00000005-BA70-7743-BA25-03206DF9044A}"/>
            </c:ext>
          </c:extLst>
        </c:ser>
        <c:dLbls>
          <c:showLegendKey val="0"/>
          <c:showVal val="0"/>
          <c:showCatName val="0"/>
          <c:showSerName val="0"/>
          <c:showPercent val="0"/>
          <c:showBubbleSize val="0"/>
        </c:dLbls>
        <c:gapWidth val="182"/>
        <c:axId val="315521808"/>
        <c:axId val="315523456"/>
      </c:barChart>
      <c:catAx>
        <c:axId val="315521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15523456"/>
        <c:crosses val="autoZero"/>
        <c:auto val="1"/>
        <c:lblAlgn val="ctr"/>
        <c:lblOffset val="100"/>
        <c:noMultiLvlLbl val="0"/>
      </c:catAx>
      <c:valAx>
        <c:axId val="31552345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5521808"/>
        <c:crosses val="autoZero"/>
        <c:crossBetween val="between"/>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0000"/>
            </a:solidFill>
            <a:ln>
              <a:noFill/>
            </a:ln>
            <a:effectLst/>
          </c:spPr>
          <c:invertIfNegative val="0"/>
          <c:dLbls>
            <c:dLbl>
              <c:idx val="1"/>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CC0-254E-A883-48113C968B0A}"/>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Sheet1!$A$3:$B$3</c:f>
              <c:strCache>
                <c:ptCount val="2"/>
                <c:pt idx="0">
                  <c:v>China</c:v>
                </c:pt>
                <c:pt idx="1">
                  <c:v>US</c:v>
                </c:pt>
              </c:strCache>
            </c:strRef>
          </c:cat>
          <c:val>
            <c:numRef>
              <c:f>Sheet1!$A$4:$B$4</c:f>
              <c:numCache>
                <c:formatCode>General</c:formatCode>
                <c:ptCount val="2"/>
                <c:pt idx="0">
                  <c:v>46</c:v>
                </c:pt>
                <c:pt idx="1">
                  <c:v>2</c:v>
                </c:pt>
              </c:numCache>
            </c:numRef>
          </c:val>
          <c:extLst>
            <c:ext xmlns:c16="http://schemas.microsoft.com/office/drawing/2014/chart" uri="{C3380CC4-5D6E-409C-BE32-E72D297353CC}">
              <c16:uniqueId val="{00000000-5F93-8E49-B3A1-14F6FEAB6D0D}"/>
            </c:ext>
          </c:extLst>
        </c:ser>
        <c:dLbls>
          <c:showLegendKey val="0"/>
          <c:showVal val="0"/>
          <c:showCatName val="0"/>
          <c:showSerName val="0"/>
          <c:showPercent val="0"/>
          <c:showBubbleSize val="0"/>
        </c:dLbls>
        <c:gapWidth val="182"/>
        <c:axId val="1504135391"/>
        <c:axId val="1503788991"/>
      </c:barChart>
      <c:catAx>
        <c:axId val="15041353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503788991"/>
        <c:crosses val="autoZero"/>
        <c:auto val="1"/>
        <c:lblAlgn val="ctr"/>
        <c:lblOffset val="100"/>
        <c:noMultiLvlLbl val="0"/>
      </c:catAx>
      <c:valAx>
        <c:axId val="1503788991"/>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041353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PowerPoint]Elec generation'!$D$5:$D$10</c:f>
              <c:strCache>
                <c:ptCount val="6"/>
                <c:pt idx="0">
                  <c:v>Africa</c:v>
                </c:pt>
                <c:pt idx="1">
                  <c:v>Central &amp; S. America</c:v>
                </c:pt>
                <c:pt idx="2">
                  <c:v>Middle East</c:v>
                </c:pt>
                <c:pt idx="3">
                  <c:v>Europe/CIS</c:v>
                </c:pt>
                <c:pt idx="4">
                  <c:v>North America</c:v>
                </c:pt>
                <c:pt idx="5">
                  <c:v>Asia Pacific</c:v>
                </c:pt>
              </c:strCache>
            </c:strRef>
          </c:cat>
          <c:val>
            <c:numRef>
              <c:f>'[Chart in Microsoft PowerPoint]Elec generation'!$E$5:$E$10</c:f>
              <c:numCache>
                <c:formatCode>[&gt;0.05]0;[=0]\-;\^</c:formatCode>
                <c:ptCount val="6"/>
                <c:pt idx="0">
                  <c:v>897</c:v>
                </c:pt>
                <c:pt idx="1">
                  <c:v>1365</c:v>
                </c:pt>
                <c:pt idx="2">
                  <c:v>1306</c:v>
                </c:pt>
                <c:pt idx="3">
                  <c:v>5520</c:v>
                </c:pt>
                <c:pt idx="4">
                  <c:v>5384</c:v>
                </c:pt>
                <c:pt idx="5">
                  <c:v>13994</c:v>
                </c:pt>
              </c:numCache>
            </c:numRef>
          </c:val>
          <c:extLst>
            <c:ext xmlns:c16="http://schemas.microsoft.com/office/drawing/2014/chart" uri="{C3380CC4-5D6E-409C-BE32-E72D297353CC}">
              <c16:uniqueId val="{00000000-F49F-8C48-B5B1-5A91BA091D2F}"/>
            </c:ext>
          </c:extLst>
        </c:ser>
        <c:dLbls>
          <c:showLegendKey val="0"/>
          <c:showVal val="0"/>
          <c:showCatName val="0"/>
          <c:showSerName val="0"/>
          <c:showPercent val="0"/>
          <c:showBubbleSize val="0"/>
        </c:dLbls>
        <c:gapWidth val="219"/>
        <c:overlap val="-27"/>
        <c:axId val="1420908496"/>
        <c:axId val="1420915568"/>
      </c:barChart>
      <c:catAx>
        <c:axId val="142090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420915568"/>
        <c:crosses val="autoZero"/>
        <c:auto val="1"/>
        <c:lblAlgn val="ctr"/>
        <c:lblOffset val="100"/>
        <c:noMultiLvlLbl val="0"/>
      </c:catAx>
      <c:valAx>
        <c:axId val="1420915568"/>
        <c:scaling>
          <c:orientation val="minMax"/>
        </c:scaling>
        <c:delete val="1"/>
        <c:axPos val="l"/>
        <c:majorGridlines>
          <c:spPr>
            <a:ln w="9525" cap="flat" cmpd="sng" algn="ctr">
              <a:solidFill>
                <a:schemeClr val="tx1">
                  <a:lumMod val="15000"/>
                  <a:lumOff val="85000"/>
                </a:schemeClr>
              </a:solidFill>
              <a:round/>
            </a:ln>
            <a:effectLst/>
          </c:spPr>
        </c:majorGridlines>
        <c:numFmt formatCode="[&gt;0.05]0;[=0]\-;\^" sourceLinked="1"/>
        <c:majorTickMark val="none"/>
        <c:minorTickMark val="none"/>
        <c:tickLblPos val="nextTo"/>
        <c:crossAx val="1420908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63500" cap="rnd">
              <a:solidFill>
                <a:srgbClr val="7030A0"/>
              </a:solidFill>
              <a:round/>
            </a:ln>
            <a:effectLst/>
          </c:spPr>
          <c:marker>
            <c:symbol val="none"/>
          </c:marker>
          <c:cat>
            <c:numRef>
              <c:f>Sheet1!$A$4:$A$40</c:f>
              <c:numCache>
                <c:formatCode>General</c:formatCode>
                <c:ptCount val="37"/>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numCache>
            </c:numRef>
          </c:cat>
          <c:val>
            <c:numRef>
              <c:f>Sheet1!$B$4:$B$40</c:f>
              <c:numCache>
                <c:formatCode>#,##0_);\(#,##0\)</c:formatCode>
                <c:ptCount val="37"/>
                <c:pt idx="0">
                  <c:v>9879.981276185501</c:v>
                </c:pt>
                <c:pt idx="1">
                  <c:v>10174.771712736576</c:v>
                </c:pt>
                <c:pt idx="2">
                  <c:v>10665.142015635969</c:v>
                </c:pt>
                <c:pt idx="3">
                  <c:v>11134.94160698415</c:v>
                </c:pt>
                <c:pt idx="4">
                  <c:v>11653.968862994241</c:v>
                </c:pt>
                <c:pt idx="5">
                  <c:v>11957.328559471731</c:v>
                </c:pt>
                <c:pt idx="6">
                  <c:v>12218.445179529826</c:v>
                </c:pt>
                <c:pt idx="7">
                  <c:v>12329.793579154399</c:v>
                </c:pt>
                <c:pt idx="8">
                  <c:v>12591.721634093255</c:v>
                </c:pt>
                <c:pt idx="9">
                  <c:v>12916.590524635991</c:v>
                </c:pt>
                <c:pt idx="10">
                  <c:v>13375.243963405272</c:v>
                </c:pt>
                <c:pt idx="11">
                  <c:v>13789.249527706444</c:v>
                </c:pt>
                <c:pt idx="12">
                  <c:v>14120.517134509744</c:v>
                </c:pt>
                <c:pt idx="13">
                  <c:v>14502.91924343678</c:v>
                </c:pt>
                <c:pt idx="14">
                  <c:v>14917.763755393564</c:v>
                </c:pt>
                <c:pt idx="15">
                  <c:v>15555.548290631683</c:v>
                </c:pt>
                <c:pt idx="16">
                  <c:v>15788.860610722248</c:v>
                </c:pt>
                <c:pt idx="17">
                  <c:v>16345.484319587606</c:v>
                </c:pt>
                <c:pt idx="18">
                  <c:v>16924.018406002466</c:v>
                </c:pt>
                <c:pt idx="19">
                  <c:v>17726.747512207581</c:v>
                </c:pt>
                <c:pt idx="20">
                  <c:v>18454.118810450738</c:v>
                </c:pt>
                <c:pt idx="21">
                  <c:v>19155.291117648791</c:v>
                </c:pt>
                <c:pt idx="22">
                  <c:v>20045.982995705115</c:v>
                </c:pt>
                <c:pt idx="23">
                  <c:v>20421.6373537822</c:v>
                </c:pt>
                <c:pt idx="24">
                  <c:v>20264.891059648478</c:v>
                </c:pt>
                <c:pt idx="25">
                  <c:v>21570.688861983443</c:v>
                </c:pt>
                <c:pt idx="26">
                  <c:v>22256.995244363818</c:v>
                </c:pt>
                <c:pt idx="27">
                  <c:v>22806.276479940283</c:v>
                </c:pt>
                <c:pt idx="28">
                  <c:v>23435.238212380838</c:v>
                </c:pt>
                <c:pt idx="29">
                  <c:v>24031.707049616718</c:v>
                </c:pt>
                <c:pt idx="30">
                  <c:v>24270.500940949612</c:v>
                </c:pt>
                <c:pt idx="31">
                  <c:v>24915.187108189115</c:v>
                </c:pt>
                <c:pt idx="32">
                  <c:v>25623.892250783552</c:v>
                </c:pt>
                <c:pt idx="33">
                  <c:v>26659.136238092451</c:v>
                </c:pt>
                <c:pt idx="34">
                  <c:v>27000.950850926718</c:v>
                </c:pt>
                <c:pt idx="35">
                  <c:v>26823.248350022292</c:v>
                </c:pt>
                <c:pt idx="36">
                  <c:v>28466</c:v>
                </c:pt>
              </c:numCache>
            </c:numRef>
          </c:val>
          <c:smooth val="0"/>
          <c:extLst>
            <c:ext xmlns:c16="http://schemas.microsoft.com/office/drawing/2014/chart" uri="{C3380CC4-5D6E-409C-BE32-E72D297353CC}">
              <c16:uniqueId val="{00000000-2270-1447-9B0C-7D9F2D2CDDC2}"/>
            </c:ext>
          </c:extLst>
        </c:ser>
        <c:dLbls>
          <c:showLegendKey val="0"/>
          <c:showVal val="0"/>
          <c:showCatName val="0"/>
          <c:showSerName val="0"/>
          <c:showPercent val="0"/>
          <c:showBubbleSize val="0"/>
        </c:dLbls>
        <c:smooth val="0"/>
        <c:axId val="1450821423"/>
        <c:axId val="1450823055"/>
      </c:lineChart>
      <c:catAx>
        <c:axId val="1450821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450823055"/>
        <c:crosses val="autoZero"/>
        <c:auto val="1"/>
        <c:lblAlgn val="ctr"/>
        <c:lblOffset val="100"/>
        <c:noMultiLvlLbl val="0"/>
      </c:catAx>
      <c:valAx>
        <c:axId val="1450823055"/>
        <c:scaling>
          <c:orientation val="minMax"/>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4508214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28900826649005"/>
          <c:y val="6.3536644457904301E-2"/>
          <c:w val="0.72414440601466867"/>
          <c:h val="0.89116923344140808"/>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400A-BE49-B01B-F49DE4BCA7B4}"/>
              </c:ext>
            </c:extLst>
          </c:dPt>
          <c:dPt>
            <c:idx val="1"/>
            <c:invertIfNegative val="0"/>
            <c:bubble3D val="0"/>
            <c:extLst>
              <c:ext xmlns:c16="http://schemas.microsoft.com/office/drawing/2014/chart" uri="{C3380CC4-5D6E-409C-BE32-E72D297353CC}">
                <c16:uniqueId val="{00000003-400A-BE49-B01B-F49DE4BCA7B4}"/>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400A-BE49-B01B-F49DE4BCA7B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400A-BE49-B01B-F49DE4BCA7B4}"/>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400A-BE49-B01B-F49DE4BCA7B4}"/>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B-400A-BE49-B01B-F49DE4BCA7B4}"/>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Sheet1!$A$5:$A$10</c:f>
              <c:strCache>
                <c:ptCount val="6"/>
                <c:pt idx="0">
                  <c:v>Global Nuclear</c:v>
                </c:pt>
                <c:pt idx="1">
                  <c:v>US Coal/Nat Gas </c:v>
                </c:pt>
                <c:pt idx="2">
                  <c:v>Global Wind</c:v>
                </c:pt>
                <c:pt idx="3">
                  <c:v>Global Solar</c:v>
                </c:pt>
                <c:pt idx="4">
                  <c:v>US Wind</c:v>
                </c:pt>
                <c:pt idx="5">
                  <c:v>US Solar</c:v>
                </c:pt>
              </c:strCache>
            </c:strRef>
          </c:cat>
          <c:val>
            <c:numRef>
              <c:f>Sheet1!$B$5:$B$10</c:f>
              <c:numCache>
                <c:formatCode>#,##0</c:formatCode>
                <c:ptCount val="6"/>
                <c:pt idx="0">
                  <c:v>2800</c:v>
                </c:pt>
                <c:pt idx="1">
                  <c:v>2673</c:v>
                </c:pt>
                <c:pt idx="2">
                  <c:v>1862</c:v>
                </c:pt>
                <c:pt idx="3">
                  <c:v>1032</c:v>
                </c:pt>
                <c:pt idx="4">
                  <c:v>384</c:v>
                </c:pt>
                <c:pt idx="5">
                  <c:v>165</c:v>
                </c:pt>
              </c:numCache>
            </c:numRef>
          </c:val>
          <c:extLst>
            <c:ext xmlns:c16="http://schemas.microsoft.com/office/drawing/2014/chart" uri="{C3380CC4-5D6E-409C-BE32-E72D297353CC}">
              <c16:uniqueId val="{0000000E-400A-BE49-B01B-F49DE4BCA7B4}"/>
            </c:ext>
          </c:extLst>
        </c:ser>
        <c:dLbls>
          <c:dLblPos val="outEnd"/>
          <c:showLegendKey val="0"/>
          <c:showVal val="1"/>
          <c:showCatName val="0"/>
          <c:showSerName val="0"/>
          <c:showPercent val="0"/>
          <c:showBubbleSize val="0"/>
        </c:dLbls>
        <c:gapWidth val="182"/>
        <c:axId val="777613440"/>
        <c:axId val="777615120"/>
      </c:barChart>
      <c:catAx>
        <c:axId val="77761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77615120"/>
        <c:crosses val="autoZero"/>
        <c:auto val="1"/>
        <c:lblAlgn val="ctr"/>
        <c:lblOffset val="100"/>
        <c:noMultiLvlLbl val="0"/>
      </c:catAx>
      <c:valAx>
        <c:axId val="77761512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77613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63500" cap="rnd">
              <a:solidFill>
                <a:schemeClr val="accent1"/>
              </a:solidFill>
              <a:round/>
            </a:ln>
            <a:effectLst/>
          </c:spPr>
          <c:marker>
            <c:symbol val="none"/>
          </c:marker>
          <c:dLbls>
            <c:dLbl>
              <c:idx val="4"/>
              <c:layout>
                <c:manualLayout>
                  <c:x val="-1.1799014289906984E-2"/>
                  <c:y val="-0.119018833102727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1D-0E4A-8569-753BEAA30A40}"/>
                </c:ext>
              </c:extLst>
            </c:dLbl>
            <c:dLbl>
              <c:idx val="24"/>
              <c:layout>
                <c:manualLayout>
                  <c:x val="-2.3598028579813967E-3"/>
                  <c:y val="-8.9330809935026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1D-0E4A-8569-753BEAA30A4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'Data 1'!$A$4:$A$28</c:f>
              <c:numCache>
                <c:formatCode>yyyy</c:formatCode>
                <c:ptCount val="25"/>
                <c:pt idx="0">
                  <c:v>35611</c:v>
                </c:pt>
                <c:pt idx="1">
                  <c:v>35976</c:v>
                </c:pt>
                <c:pt idx="2">
                  <c:v>36341</c:v>
                </c:pt>
                <c:pt idx="3">
                  <c:v>36707</c:v>
                </c:pt>
                <c:pt idx="4">
                  <c:v>37072</c:v>
                </c:pt>
                <c:pt idx="5">
                  <c:v>37437</c:v>
                </c:pt>
                <c:pt idx="6">
                  <c:v>37802</c:v>
                </c:pt>
                <c:pt idx="7">
                  <c:v>38168</c:v>
                </c:pt>
                <c:pt idx="8">
                  <c:v>38533</c:v>
                </c:pt>
                <c:pt idx="9">
                  <c:v>38898</c:v>
                </c:pt>
                <c:pt idx="10">
                  <c:v>39263</c:v>
                </c:pt>
                <c:pt idx="11">
                  <c:v>39629</c:v>
                </c:pt>
                <c:pt idx="12">
                  <c:v>39994</c:v>
                </c:pt>
                <c:pt idx="13">
                  <c:v>40359</c:v>
                </c:pt>
                <c:pt idx="14">
                  <c:v>40724</c:v>
                </c:pt>
                <c:pt idx="15">
                  <c:v>41090</c:v>
                </c:pt>
                <c:pt idx="16">
                  <c:v>41455</c:v>
                </c:pt>
                <c:pt idx="17">
                  <c:v>41820</c:v>
                </c:pt>
                <c:pt idx="18">
                  <c:v>42185</c:v>
                </c:pt>
                <c:pt idx="19">
                  <c:v>42551</c:v>
                </c:pt>
                <c:pt idx="20">
                  <c:v>42916</c:v>
                </c:pt>
                <c:pt idx="21">
                  <c:v>43281</c:v>
                </c:pt>
                <c:pt idx="22">
                  <c:v>43646</c:v>
                </c:pt>
                <c:pt idx="23">
                  <c:v>44073</c:v>
                </c:pt>
                <c:pt idx="24">
                  <c:v>44438</c:v>
                </c:pt>
              </c:numCache>
            </c:numRef>
          </c:cat>
          <c:val>
            <c:numRef>
              <c:f>'Data 1'!$B$4:$B$28</c:f>
              <c:numCache>
                <c:formatCode>0.0</c:formatCode>
                <c:ptCount val="25"/>
                <c:pt idx="0">
                  <c:v>4.0648030000000004</c:v>
                </c:pt>
                <c:pt idx="1">
                  <c:v>4.5882839999999998</c:v>
                </c:pt>
                <c:pt idx="2">
                  <c:v>4.8195309999999996</c:v>
                </c:pt>
                <c:pt idx="3">
                  <c:v>5.2063240000000004</c:v>
                </c:pt>
                <c:pt idx="4">
                  <c:v>5.342301</c:v>
                </c:pt>
                <c:pt idx="5">
                  <c:v>5.6718970000000004</c:v>
                </c:pt>
                <c:pt idx="6">
                  <c:v>5.1352149999999996</c:v>
                </c:pt>
                <c:pt idx="7">
                  <c:v>5.4637630000000001</c:v>
                </c:pt>
                <c:pt idx="8">
                  <c:v>5.8691449999999996</c:v>
                </c:pt>
                <c:pt idx="9">
                  <c:v>6.2221000000000002</c:v>
                </c:pt>
                <c:pt idx="10">
                  <c:v>6.8414080000000004</c:v>
                </c:pt>
                <c:pt idx="11">
                  <c:v>6.6683789999999998</c:v>
                </c:pt>
                <c:pt idx="12">
                  <c:v>6.8725329999999998</c:v>
                </c:pt>
                <c:pt idx="13">
                  <c:v>7.3871840000000004</c:v>
                </c:pt>
                <c:pt idx="14">
                  <c:v>7.5738630000000002</c:v>
                </c:pt>
                <c:pt idx="15">
                  <c:v>9.1107929999999993</c:v>
                </c:pt>
                <c:pt idx="16">
                  <c:v>8.1907560000000004</c:v>
                </c:pt>
                <c:pt idx="17">
                  <c:v>8.1459820000000001</c:v>
                </c:pt>
                <c:pt idx="18">
                  <c:v>9.6133699999999997</c:v>
                </c:pt>
                <c:pt idx="19">
                  <c:v>9.9852699999999999</c:v>
                </c:pt>
                <c:pt idx="20">
                  <c:v>9.2655550000000009</c:v>
                </c:pt>
                <c:pt idx="21">
                  <c:v>10.588937</c:v>
                </c:pt>
                <c:pt idx="22">
                  <c:v>11.307426</c:v>
                </c:pt>
                <c:pt idx="23">
                  <c:v>11.615988</c:v>
                </c:pt>
                <c:pt idx="24" formatCode="General">
                  <c:v>11.3</c:v>
                </c:pt>
              </c:numCache>
            </c:numRef>
          </c:val>
          <c:smooth val="0"/>
          <c:extLst>
            <c:ext xmlns:c16="http://schemas.microsoft.com/office/drawing/2014/chart" uri="{C3380CC4-5D6E-409C-BE32-E72D297353CC}">
              <c16:uniqueId val="{00000000-DA1D-0E4A-8569-753BEAA30A40}"/>
            </c:ext>
          </c:extLst>
        </c:ser>
        <c:dLbls>
          <c:showLegendKey val="0"/>
          <c:showVal val="0"/>
          <c:showCatName val="0"/>
          <c:showSerName val="0"/>
          <c:showPercent val="0"/>
          <c:showBubbleSize val="0"/>
        </c:dLbls>
        <c:smooth val="0"/>
        <c:axId val="217205312"/>
        <c:axId val="217206992"/>
      </c:lineChart>
      <c:dateAx>
        <c:axId val="217205312"/>
        <c:scaling>
          <c:orientation val="minMax"/>
        </c:scaling>
        <c:delete val="0"/>
        <c:axPos val="b"/>
        <c:numFmt formatCode="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17206992"/>
        <c:crosses val="autoZero"/>
        <c:auto val="1"/>
        <c:lblOffset val="100"/>
        <c:baseTimeUnit val="years"/>
        <c:majorUnit val="4"/>
        <c:majorTimeUnit val="years"/>
        <c:minorUnit val="5"/>
        <c:minorTimeUnit val="years"/>
      </c:dateAx>
      <c:valAx>
        <c:axId val="217206992"/>
        <c:scaling>
          <c:orientation val="minMax"/>
        </c:scaling>
        <c:delete val="1"/>
        <c:axPos val="l"/>
        <c:majorGridlines>
          <c:spPr>
            <a:ln w="0" cap="flat" cmpd="sng" algn="ctr">
              <a:noFill/>
              <a:round/>
            </a:ln>
            <a:effectLst/>
          </c:spPr>
        </c:majorGridlines>
        <c:numFmt formatCode="0.0" sourceLinked="1"/>
        <c:majorTickMark val="none"/>
        <c:minorTickMark val="none"/>
        <c:tickLblPos val="nextTo"/>
        <c:crossAx val="217205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'2013-22 summary &amp; chart'!$D$13:$K$13</c:f>
              <c:numCache>
                <c:formatCode>General</c:formatCode>
                <c:ptCount val="8"/>
                <c:pt idx="0">
                  <c:v>2015</c:v>
                </c:pt>
                <c:pt idx="1">
                  <c:v>2016</c:v>
                </c:pt>
                <c:pt idx="2">
                  <c:v>2017</c:v>
                </c:pt>
                <c:pt idx="3">
                  <c:v>2018</c:v>
                </c:pt>
                <c:pt idx="4">
                  <c:v>2019</c:v>
                </c:pt>
                <c:pt idx="5">
                  <c:v>2020</c:v>
                </c:pt>
                <c:pt idx="6">
                  <c:v>2021</c:v>
                </c:pt>
                <c:pt idx="7">
                  <c:v>2022</c:v>
                </c:pt>
              </c:numCache>
            </c:numRef>
          </c:cat>
          <c:val>
            <c:numRef>
              <c:f>'2013-22 summary &amp; chart'!$D$14:$K$14</c:f>
              <c:numCache>
                <c:formatCode>General</c:formatCode>
                <c:ptCount val="8"/>
                <c:pt idx="0">
                  <c:v>65</c:v>
                </c:pt>
                <c:pt idx="1">
                  <c:v>60</c:v>
                </c:pt>
                <c:pt idx="2">
                  <c:v>66</c:v>
                </c:pt>
                <c:pt idx="3">
                  <c:v>29</c:v>
                </c:pt>
                <c:pt idx="4">
                  <c:v>41</c:v>
                </c:pt>
                <c:pt idx="5">
                  <c:v>31</c:v>
                </c:pt>
                <c:pt idx="6">
                  <c:v>32</c:v>
                </c:pt>
                <c:pt idx="7">
                  <c:v>47</c:v>
                </c:pt>
              </c:numCache>
            </c:numRef>
          </c:val>
          <c:extLst>
            <c:ext xmlns:c16="http://schemas.microsoft.com/office/drawing/2014/chart" uri="{C3380CC4-5D6E-409C-BE32-E72D297353CC}">
              <c16:uniqueId val="{00000000-1240-2F43-BB7E-2C60B4CD90D1}"/>
            </c:ext>
          </c:extLst>
        </c:ser>
        <c:dLbls>
          <c:showLegendKey val="0"/>
          <c:showVal val="0"/>
          <c:showCatName val="0"/>
          <c:showSerName val="0"/>
          <c:showPercent val="0"/>
          <c:showBubbleSize val="0"/>
        </c:dLbls>
        <c:gapWidth val="219"/>
        <c:overlap val="-27"/>
        <c:axId val="1295926463"/>
        <c:axId val="1295519711"/>
      </c:barChart>
      <c:catAx>
        <c:axId val="1295926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95519711"/>
        <c:crosses val="autoZero"/>
        <c:auto val="1"/>
        <c:lblAlgn val="ctr"/>
        <c:lblOffset val="100"/>
        <c:noMultiLvlLbl val="0"/>
      </c:catAx>
      <c:valAx>
        <c:axId val="1295519711"/>
        <c:scaling>
          <c:orientation val="minMax"/>
        </c:scaling>
        <c:delete val="1"/>
        <c:axPos val="l"/>
        <c:numFmt formatCode="General" sourceLinked="1"/>
        <c:majorTickMark val="none"/>
        <c:minorTickMark val="none"/>
        <c:tickLblPos val="nextTo"/>
        <c:crossAx val="12959264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4"/>
            </a:solidFill>
            <a:ln>
              <a:noFill/>
            </a:ln>
            <a:effectLst/>
          </c:spPr>
          <c:invertIfNegative val="0"/>
          <c:dLbls>
            <c:dLbl>
              <c:idx val="5"/>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1902-084B-A5C3-36B6157D0A3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'2013-22 summary &amp; chart'!$F$20:$K$20</c:f>
              <c:numCache>
                <c:formatCode>General</c:formatCode>
                <c:ptCount val="6"/>
                <c:pt idx="0">
                  <c:v>2017</c:v>
                </c:pt>
                <c:pt idx="1">
                  <c:v>2018</c:v>
                </c:pt>
                <c:pt idx="2">
                  <c:v>2019</c:v>
                </c:pt>
                <c:pt idx="3">
                  <c:v>2020</c:v>
                </c:pt>
                <c:pt idx="4">
                  <c:v>2021</c:v>
                </c:pt>
                <c:pt idx="5">
                  <c:v>2022</c:v>
                </c:pt>
              </c:numCache>
            </c:numRef>
          </c:cat>
          <c:val>
            <c:numRef>
              <c:f>'2013-22 summary &amp; chart'!$F$21:$K$21</c:f>
              <c:numCache>
                <c:formatCode>General</c:formatCode>
                <c:ptCount val="6"/>
                <c:pt idx="0">
                  <c:v>1</c:v>
                </c:pt>
                <c:pt idx="2">
                  <c:v>5</c:v>
                </c:pt>
                <c:pt idx="3">
                  <c:v>2</c:v>
                </c:pt>
                <c:pt idx="4">
                  <c:v>19</c:v>
                </c:pt>
                <c:pt idx="5">
                  <c:v>75</c:v>
                </c:pt>
              </c:numCache>
            </c:numRef>
          </c:val>
          <c:extLst>
            <c:ext xmlns:c16="http://schemas.microsoft.com/office/drawing/2014/chart" uri="{C3380CC4-5D6E-409C-BE32-E72D297353CC}">
              <c16:uniqueId val="{00000000-1902-084B-A5C3-36B6157D0A3E}"/>
            </c:ext>
          </c:extLst>
        </c:ser>
        <c:dLbls>
          <c:showLegendKey val="0"/>
          <c:showVal val="0"/>
          <c:showCatName val="0"/>
          <c:showSerName val="0"/>
          <c:showPercent val="0"/>
          <c:showBubbleSize val="0"/>
        </c:dLbls>
        <c:gapWidth val="219"/>
        <c:overlap val="-27"/>
        <c:axId val="1241624911"/>
        <c:axId val="1241861871"/>
      </c:barChart>
      <c:catAx>
        <c:axId val="1241624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41861871"/>
        <c:crosses val="autoZero"/>
        <c:auto val="1"/>
        <c:lblAlgn val="ctr"/>
        <c:lblOffset val="100"/>
        <c:noMultiLvlLbl val="0"/>
      </c:catAx>
      <c:valAx>
        <c:axId val="1241861871"/>
        <c:scaling>
          <c:orientation val="minMax"/>
        </c:scaling>
        <c:delete val="1"/>
        <c:axPos val="l"/>
        <c:numFmt formatCode="General" sourceLinked="1"/>
        <c:majorTickMark val="none"/>
        <c:minorTickMark val="none"/>
        <c:tickLblPos val="nextTo"/>
        <c:crossAx val="12416249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92513748857822"/>
          <c:y val="6.7911870406734048E-2"/>
          <c:w val="0.73588077065782276"/>
          <c:h val="0.89328134650370361"/>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55CE-E44D-969F-B7B5B25DF1B6}"/>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2-55CE-E44D-969F-B7B5B25DF1B6}"/>
              </c:ext>
            </c:extLst>
          </c:dPt>
          <c:dPt>
            <c:idx val="3"/>
            <c:invertIfNegative val="0"/>
            <c:bubble3D val="0"/>
            <c:spPr>
              <a:solidFill>
                <a:srgbClr val="FF0000"/>
              </a:solidFill>
              <a:ln>
                <a:noFill/>
              </a:ln>
              <a:effectLst/>
            </c:spPr>
            <c:extLst>
              <c:ext xmlns:c16="http://schemas.microsoft.com/office/drawing/2014/chart" uri="{C3380CC4-5D6E-409C-BE32-E72D297353CC}">
                <c16:uniqueId val="{00000004-6BAA-0C4A-8285-90BF1B2B3E25}"/>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Sheet2!$A$12:$A$15</c:f>
              <c:strCache>
                <c:ptCount val="4"/>
                <c:pt idx="0">
                  <c:v>ITC (solar)</c:v>
                </c:pt>
                <c:pt idx="1">
                  <c:v>PTC (wind)</c:v>
                </c:pt>
                <c:pt idx="2">
                  <c:v>Oil &amp; gas</c:v>
                </c:pt>
                <c:pt idx="3">
                  <c:v>Nuclear</c:v>
                </c:pt>
              </c:strCache>
            </c:strRef>
          </c:cat>
          <c:val>
            <c:numRef>
              <c:f>Sheet2!$B$12:$B$15</c:f>
              <c:numCache>
                <c:formatCode>"$"#,##0</c:formatCode>
                <c:ptCount val="4"/>
                <c:pt idx="0">
                  <c:v>3975000000</c:v>
                </c:pt>
                <c:pt idx="1">
                  <c:v>1469444444</c:v>
                </c:pt>
                <c:pt idx="2">
                  <c:v>23028391</c:v>
                </c:pt>
                <c:pt idx="3">
                  <c:v>14864865</c:v>
                </c:pt>
              </c:numCache>
            </c:numRef>
          </c:val>
          <c:extLst>
            <c:ext xmlns:c16="http://schemas.microsoft.com/office/drawing/2014/chart" uri="{C3380CC4-5D6E-409C-BE32-E72D297353CC}">
              <c16:uniqueId val="{00000000-55CE-E44D-969F-B7B5B25DF1B6}"/>
            </c:ext>
          </c:extLst>
        </c:ser>
        <c:dLbls>
          <c:showLegendKey val="0"/>
          <c:showVal val="0"/>
          <c:showCatName val="0"/>
          <c:showSerName val="0"/>
          <c:showPercent val="0"/>
          <c:showBubbleSize val="0"/>
        </c:dLbls>
        <c:gapWidth val="182"/>
        <c:axId val="285280287"/>
        <c:axId val="285281935"/>
      </c:barChart>
      <c:catAx>
        <c:axId val="2852802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85281935"/>
        <c:crosses val="autoZero"/>
        <c:auto val="1"/>
        <c:lblAlgn val="ctr"/>
        <c:lblOffset val="100"/>
        <c:noMultiLvlLbl val="0"/>
      </c:catAx>
      <c:valAx>
        <c:axId val="285281935"/>
        <c:scaling>
          <c:orientation val="minMax"/>
        </c:scaling>
        <c:delete val="1"/>
        <c:axPos val="b"/>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crossAx val="2852802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41258517620022"/>
          <c:y val="3.8212957502377028E-2"/>
          <c:w val="0.82678526802948582"/>
          <c:h val="0.92357408499524596"/>
        </c:manualLayout>
      </c:layout>
      <c:barChart>
        <c:barDir val="bar"/>
        <c:grouping val="stacked"/>
        <c:varyColors val="0"/>
        <c:ser>
          <c:idx val="0"/>
          <c:order val="0"/>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C94C-764F-98A9-4A10C30CAF12}"/>
              </c:ext>
            </c:extLst>
          </c:dPt>
          <c:dPt>
            <c:idx val="2"/>
            <c:invertIfNegative val="0"/>
            <c:bubble3D val="0"/>
            <c:spPr>
              <a:solidFill>
                <a:srgbClr val="FF0000"/>
              </a:solidFill>
              <a:ln>
                <a:noFill/>
              </a:ln>
              <a:effectLst/>
            </c:spPr>
            <c:extLst>
              <c:ext xmlns:c16="http://schemas.microsoft.com/office/drawing/2014/chart" uri="{C3380CC4-5D6E-409C-BE32-E72D297353CC}">
                <c16:uniqueId val="{00000003-C94C-764F-98A9-4A10C30CAF12}"/>
              </c:ext>
            </c:extLst>
          </c:dPt>
          <c:cat>
            <c:strRef>
              <c:f>'Treasury + IRA'!$F$18:$F$20</c:f>
              <c:strCache>
                <c:ptCount val="3"/>
                <c:pt idx="0">
                  <c:v>Wind + Solar</c:v>
                </c:pt>
                <c:pt idx="1">
                  <c:v>Oil + Gas</c:v>
                </c:pt>
                <c:pt idx="2">
                  <c:v>Nuclear</c:v>
                </c:pt>
              </c:strCache>
            </c:strRef>
          </c:cat>
          <c:val>
            <c:numRef>
              <c:f>'Treasury + IRA'!$G$18:$G$20</c:f>
              <c:numCache>
                <c:formatCode>"$"#,##0</c:formatCode>
                <c:ptCount val="3"/>
                <c:pt idx="0" formatCode="#,##0">
                  <c:v>52930</c:v>
                </c:pt>
                <c:pt idx="1">
                  <c:v>28740</c:v>
                </c:pt>
                <c:pt idx="2">
                  <c:v>3440</c:v>
                </c:pt>
              </c:numCache>
            </c:numRef>
          </c:val>
          <c:extLst>
            <c:ext xmlns:c16="http://schemas.microsoft.com/office/drawing/2014/chart" uri="{C3380CC4-5D6E-409C-BE32-E72D297353CC}">
              <c16:uniqueId val="{00000004-C94C-764F-98A9-4A10C30CAF12}"/>
            </c:ext>
          </c:extLst>
        </c:ser>
        <c:ser>
          <c:idx val="1"/>
          <c:order val="1"/>
          <c:spPr>
            <a:solidFill>
              <a:schemeClr val="accent4"/>
            </a:solidFill>
            <a:ln>
              <a:noFill/>
            </a:ln>
            <a:effectLst/>
          </c:spPr>
          <c:invertIfNegative val="0"/>
          <c:cat>
            <c:strRef>
              <c:f>'Treasury + IRA'!$F$18:$F$20</c:f>
              <c:strCache>
                <c:ptCount val="3"/>
                <c:pt idx="0">
                  <c:v>Wind + Solar</c:v>
                </c:pt>
                <c:pt idx="1">
                  <c:v>Oil + Gas</c:v>
                </c:pt>
                <c:pt idx="2">
                  <c:v>Nuclear</c:v>
                </c:pt>
              </c:strCache>
            </c:strRef>
          </c:cat>
          <c:val>
            <c:numRef>
              <c:f>'Treasury + IRA'!$H$18:$H$20</c:f>
              <c:numCache>
                <c:formatCode>General</c:formatCode>
                <c:ptCount val="3"/>
                <c:pt idx="0" formatCode="#,##0">
                  <c:v>60000</c:v>
                </c:pt>
              </c:numCache>
            </c:numRef>
          </c:val>
          <c:extLst>
            <c:ext xmlns:c16="http://schemas.microsoft.com/office/drawing/2014/chart" uri="{C3380CC4-5D6E-409C-BE32-E72D297353CC}">
              <c16:uniqueId val="{00000005-C94C-764F-98A9-4A10C30CAF12}"/>
            </c:ext>
          </c:extLst>
        </c:ser>
        <c:dLbls>
          <c:showLegendKey val="0"/>
          <c:showVal val="0"/>
          <c:showCatName val="0"/>
          <c:showSerName val="0"/>
          <c:showPercent val="0"/>
          <c:showBubbleSize val="0"/>
        </c:dLbls>
        <c:gapWidth val="150"/>
        <c:overlap val="100"/>
        <c:axId val="127327823"/>
        <c:axId val="1677602576"/>
      </c:barChart>
      <c:catAx>
        <c:axId val="1273278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77602576"/>
        <c:crosses val="autoZero"/>
        <c:auto val="1"/>
        <c:lblAlgn val="ctr"/>
        <c:lblOffset val="100"/>
        <c:noMultiLvlLbl val="0"/>
      </c:catAx>
      <c:valAx>
        <c:axId val="167760257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273278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0.3642</cdr:x>
      <cdr:y>0.756</cdr:y>
    </cdr:from>
    <cdr:to>
      <cdr:x>0.45775</cdr:x>
      <cdr:y>0.85704</cdr:y>
    </cdr:to>
    <cdr:sp macro="" textlink="">
      <cdr:nvSpPr>
        <cdr:cNvPr id="2" name="TextBox 7">
          <a:extLst xmlns:a="http://schemas.openxmlformats.org/drawingml/2006/main">
            <a:ext uri="{FF2B5EF4-FFF2-40B4-BE49-F238E27FC236}">
              <a16:creationId xmlns:a16="http://schemas.microsoft.com/office/drawing/2014/main" id="{FE0163B2-C095-F058-86F3-A6747EB3DDB0}"/>
            </a:ext>
          </a:extLst>
        </cdr:cNvPr>
        <cdr:cNvSpPr txBox="1"/>
      </cdr:nvSpPr>
      <cdr:spPr>
        <a:xfrm xmlns:a="http://schemas.openxmlformats.org/drawingml/2006/main">
          <a:off x="4039363" y="2763384"/>
          <a:ext cx="1037528"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chemeClr val="bg1"/>
              </a:solidFill>
              <a:latin typeface="Times New Roman" panose="02020603050405020304" pitchFamily="18" charset="0"/>
              <a:cs typeface="Times New Roman" panose="02020603050405020304" pitchFamily="18" charset="0"/>
            </a:rPr>
            <a:t>$112,900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60981-3C1D-46D6-8672-800D8CD2E2CD}"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97BC94-DDE0-4B15-93E5-137EAF37DDEF}" type="slidenum">
              <a:rPr lang="en-US" smtClean="0"/>
              <a:t>‹#›</a:t>
            </a:fld>
            <a:endParaRPr lang="en-US"/>
          </a:p>
        </p:txBody>
      </p:sp>
    </p:spTree>
    <p:extLst>
      <p:ext uri="{BB962C8B-B14F-4D97-AF65-F5344CB8AC3E}">
        <p14:creationId xmlns:p14="http://schemas.microsoft.com/office/powerpoint/2010/main" val="384695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brief history of electricity</a:t>
            </a:r>
          </a:p>
          <a:p>
            <a:r>
              <a:rPr lang="en-US" dirty="0"/>
              <a:t>Global look at electricity</a:t>
            </a:r>
          </a:p>
          <a:p>
            <a:endParaRPr lang="en-US" dirty="0"/>
          </a:p>
        </p:txBody>
      </p:sp>
      <p:sp>
        <p:nvSpPr>
          <p:cNvPr id="4" name="Slide Number Placeholder 3"/>
          <p:cNvSpPr>
            <a:spLocks noGrp="1"/>
          </p:cNvSpPr>
          <p:nvPr>
            <p:ph type="sldNum" sz="quarter" idx="5"/>
          </p:nvPr>
        </p:nvSpPr>
        <p:spPr/>
        <p:txBody>
          <a:bodyPr/>
          <a:lstStyle/>
          <a:p>
            <a:fld id="{8E97BC94-DDE0-4B15-93E5-137EAF37DDEF}" type="slidenum">
              <a:rPr lang="en-US" smtClean="0"/>
              <a:t>1</a:t>
            </a:fld>
            <a:endParaRPr lang="en-US"/>
          </a:p>
        </p:txBody>
      </p:sp>
    </p:spTree>
    <p:extLst>
      <p:ext uri="{BB962C8B-B14F-4D97-AF65-F5344CB8AC3E}">
        <p14:creationId xmlns:p14="http://schemas.microsoft.com/office/powerpoint/2010/main" val="3056339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224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02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974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82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903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WORD ABOUT NUCLEAR IN BIDEN’S STATE OF THE UNION.</a:t>
            </a:r>
          </a:p>
          <a:p>
            <a:r>
              <a:rPr lang="en-US" dirty="0"/>
              <a:t>US </a:t>
            </a:r>
            <a:r>
              <a:rPr lang="en-US" dirty="0" err="1"/>
              <a:t>coal+gas</a:t>
            </a:r>
            <a:r>
              <a:rPr lang="en-US" dirty="0"/>
              <a:t> = 16x US solar</a:t>
            </a:r>
          </a:p>
          <a:p>
            <a:r>
              <a:rPr lang="en-US" dirty="0"/>
              <a:t>= 7x US wind</a:t>
            </a:r>
          </a:p>
          <a:p>
            <a:r>
              <a:rPr lang="en-US" dirty="0"/>
              <a:t>= 1.5x global wind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367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511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latin typeface="Times New Roman" panose="02020603050405020304" pitchFamily="18" charset="0"/>
                <a:cs typeface="Times New Roman" panose="02020603050405020304" pitchFamily="18" charset="0"/>
              </a:rPr>
              <a:t>Too dependent on nat gas.</a:t>
            </a:r>
          </a:p>
          <a:p>
            <a:pPr lvl="1"/>
            <a:r>
              <a:rPr lang="en-US" dirty="0">
                <a:latin typeface="Times New Roman" panose="02020603050405020304" pitchFamily="18" charset="0"/>
                <a:cs typeface="Times New Roman" panose="02020603050405020304" pitchFamily="18" charset="0"/>
              </a:rPr>
              <a:t>Just in time gas, intermittent renewables. Could result in blackouts.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951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DD931B2-8E10-384E-8E82-9AC238A23794}"/>
              </a:ext>
            </a:extLst>
          </p:cNvPr>
          <p:cNvSpPr>
            <a:spLocks noGrp="1"/>
          </p:cNvSpPr>
          <p:nvPr>
            <p:ph type="body" idx="1"/>
          </p:nvPr>
        </p:nvSpPr>
        <p:spPr/>
        <p:txBody>
          <a:bodyPr/>
          <a:lstStyle/>
          <a:p>
            <a:r>
              <a:rPr lang="en-US" dirty="0"/>
              <a:t>Gage County, Nebraska. </a:t>
            </a:r>
          </a:p>
          <a:p>
            <a:r>
              <a:rPr lang="en-US" dirty="0"/>
              <a:t>Wheeler County, Nebraska</a:t>
            </a:r>
          </a:p>
          <a:p>
            <a:r>
              <a:rPr lang="en-US" dirty="0"/>
              <a:t>Madison County, IA</a:t>
            </a:r>
          </a:p>
        </p:txBody>
      </p:sp>
    </p:spTree>
    <p:extLst>
      <p:ext uri="{BB962C8B-B14F-4D97-AF65-F5344CB8AC3E}">
        <p14:creationId xmlns:p14="http://schemas.microsoft.com/office/powerpoint/2010/main" val="3877797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DD931B2-8E10-384E-8E82-9AC238A23794}"/>
              </a:ext>
            </a:extLst>
          </p:cNvPr>
          <p:cNvSpPr>
            <a:spLocks noGrp="1"/>
          </p:cNvSpPr>
          <p:nvPr>
            <p:ph type="body" idx="1"/>
          </p:nvPr>
        </p:nvSpPr>
        <p:spPr/>
        <p:txBody>
          <a:bodyPr/>
          <a:lstStyle/>
          <a:p>
            <a:r>
              <a:rPr lang="en-US" dirty="0"/>
              <a:t>Gage County, Nebraska. </a:t>
            </a:r>
          </a:p>
          <a:p>
            <a:r>
              <a:rPr lang="en-US" dirty="0"/>
              <a:t>Wheeler County, Nebraska</a:t>
            </a:r>
          </a:p>
          <a:p>
            <a:r>
              <a:rPr lang="en-US" dirty="0"/>
              <a:t>Madison County, IA</a:t>
            </a:r>
          </a:p>
        </p:txBody>
      </p:sp>
    </p:spTree>
    <p:extLst>
      <p:ext uri="{BB962C8B-B14F-4D97-AF65-F5344CB8AC3E}">
        <p14:creationId xmlns:p14="http://schemas.microsoft.com/office/powerpoint/2010/main" val="57775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Gutenberg gave books to the people. </a:t>
            </a:r>
          </a:p>
          <a:p>
            <a:r>
              <a:rPr lang="en-US" sz="1200" b="0" i="0" u="none" strike="noStrike" kern="1200" dirty="0">
                <a:solidFill>
                  <a:schemeClr val="tx1"/>
                </a:solidFill>
                <a:effectLst/>
                <a:latin typeface="+mn-lt"/>
                <a:ea typeface="+mn-ea"/>
                <a:cs typeface="+mn-cs"/>
              </a:rPr>
              <a:t>Edison, Steinmetz, Tesla, Westinghouse, Sprague, Insull, and many others made electricity cheap enough that poor folks could read books at night. </a:t>
            </a:r>
          </a:p>
          <a:p>
            <a:r>
              <a:rPr lang="en-US" sz="1200" b="0" i="0" u="none" strike="noStrike" kern="1200" dirty="0">
                <a:solidFill>
                  <a:schemeClr val="tx1"/>
                </a:solidFill>
                <a:effectLst/>
                <a:latin typeface="+mn-lt"/>
                <a:ea typeface="+mn-ea"/>
                <a:cs typeface="+mn-cs"/>
              </a:rPr>
              <a:t>That changed the world. </a:t>
            </a:r>
          </a:p>
          <a:p>
            <a:r>
              <a:rPr lang="en-US" dirty="0">
                <a:solidFill>
                  <a:srgbClr val="4D5156"/>
                </a:solidFill>
                <a:effectLst/>
              </a:rPr>
              <a:t> "We </a:t>
            </a:r>
            <a:r>
              <a:rPr lang="en-US" b="1" i="0" dirty="0">
                <a:solidFill>
                  <a:srgbClr val="5F6368"/>
                </a:solidFill>
                <a:effectLst/>
              </a:rPr>
              <a:t>will</a:t>
            </a:r>
            <a:r>
              <a:rPr lang="en-US" dirty="0">
                <a:solidFill>
                  <a:srgbClr val="4D5156"/>
                </a:solidFill>
                <a:effectLst/>
              </a:rPr>
              <a:t> make electric </a:t>
            </a:r>
            <a:r>
              <a:rPr lang="en-US" b="1" i="0" dirty="0">
                <a:solidFill>
                  <a:srgbClr val="5F6368"/>
                </a:solidFill>
                <a:effectLst/>
              </a:rPr>
              <a:t>light</a:t>
            </a:r>
            <a:r>
              <a:rPr lang="en-US" dirty="0">
                <a:solidFill>
                  <a:srgbClr val="4D5156"/>
                </a:solidFill>
                <a:effectLst/>
              </a:rPr>
              <a:t> so cheap that </a:t>
            </a:r>
            <a:r>
              <a:rPr lang="en-US" b="1" i="0" dirty="0">
                <a:solidFill>
                  <a:srgbClr val="5F6368"/>
                </a:solidFill>
                <a:effectLst/>
              </a:rPr>
              <a:t>only the rich will</a:t>
            </a:r>
            <a:r>
              <a:rPr lang="en-US" dirty="0">
                <a:solidFill>
                  <a:srgbClr val="4D5156"/>
                </a:solidFill>
                <a:effectLst/>
              </a:rPr>
              <a:t> be able </a:t>
            </a:r>
            <a:r>
              <a:rPr lang="en-US" b="1" i="0" dirty="0">
                <a:solidFill>
                  <a:srgbClr val="5F6368"/>
                </a:solidFill>
                <a:effectLst/>
              </a:rPr>
              <a:t>to burn candles</a:t>
            </a:r>
            <a:r>
              <a:rPr lang="en-US" dirty="0">
                <a:solidFill>
                  <a:srgbClr val="4D5156"/>
                </a:solidFill>
                <a:effectLst/>
              </a:rPr>
              <a:t>.</a:t>
            </a:r>
          </a:p>
          <a:p>
            <a:r>
              <a:rPr lang="en-US" dirty="0"/>
              <a:t>World history has two epochs: The Electric Age and everything that came before the Electric Age. </a:t>
            </a:r>
          </a:p>
          <a:p>
            <a:r>
              <a:rPr lang="en-US" dirty="0"/>
              <a:t>Electricity ignited innovation like nothing else. </a:t>
            </a:r>
          </a:p>
          <a:p>
            <a:r>
              <a:rPr lang="en-US" dirty="0"/>
              <a:t>Electricity turbocharged the move toward SFLDC </a:t>
            </a:r>
            <a:r>
              <a:rPr lang="en-US" u="sng" dirty="0"/>
              <a:t>in everything.</a:t>
            </a:r>
          </a:p>
          <a:p>
            <a:endParaRPr lang="en-US" dirty="0">
              <a:solidFill>
                <a:srgbClr val="4D5156"/>
              </a:solidFill>
              <a:effectLst/>
            </a:endParaRP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8E97BC94-DDE0-4B15-93E5-137EAF37DDEF}" type="slidenum">
              <a:rPr lang="en-US" smtClean="0"/>
              <a:t>2</a:t>
            </a:fld>
            <a:endParaRPr lang="en-US"/>
          </a:p>
        </p:txBody>
      </p:sp>
    </p:spTree>
    <p:extLst>
      <p:ext uri="{BB962C8B-B14F-4D97-AF65-F5344CB8AC3E}">
        <p14:creationId xmlns:p14="http://schemas.microsoft.com/office/powerpoint/2010/main" val="84131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DD931B2-8E10-384E-8E82-9AC238A23794}"/>
              </a:ext>
            </a:extLst>
          </p:cNvPr>
          <p:cNvSpPr>
            <a:spLocks noGrp="1"/>
          </p:cNvSpPr>
          <p:nvPr>
            <p:ph type="body" idx="1"/>
          </p:nvPr>
        </p:nvSpPr>
        <p:spPr/>
        <p:txBody>
          <a:bodyPr/>
          <a:lstStyle/>
          <a:p>
            <a:r>
              <a:rPr lang="en-US" dirty="0"/>
              <a:t>More than 40 of these in 2022 have happened in Ohio. </a:t>
            </a:r>
          </a:p>
        </p:txBody>
      </p:sp>
    </p:spTree>
    <p:extLst>
      <p:ext uri="{BB962C8B-B14F-4D97-AF65-F5344CB8AC3E}">
        <p14:creationId xmlns:p14="http://schemas.microsoft.com/office/powerpoint/2010/main" val="1976021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is from a recent study published by PhDs at Princeton in December.</a:t>
            </a:r>
          </a:p>
          <a:p>
            <a:r>
              <a:rPr lang="en-US" dirty="0"/>
              <a:t>Existing capacity is about 320,000 GW-km.</a:t>
            </a:r>
          </a:p>
          <a:p>
            <a:r>
              <a:rPr lang="en-US" dirty="0"/>
              <a:t>In 20 years, the goal is to nearly quadruple HVDC capacity. Call me a skeptic.  </a:t>
            </a:r>
          </a:p>
          <a:p>
            <a:r>
              <a:rPr lang="en-US" dirty="0"/>
              <a:t>New data, at current rates of construction, about 1700 miles per year for 230 kV and above, it will take about 140 years to double our HV transmission network.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101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Princeton study put figure at 600,000 </a:t>
            </a:r>
            <a:r>
              <a:rPr lang="en-US" dirty="0" err="1"/>
              <a:t>sq</a:t>
            </a:r>
            <a:r>
              <a:rPr lang="en-US" dirty="0"/>
              <a:t> kms. See: https://</a:t>
            </a:r>
            <a:r>
              <a:rPr lang="en-US" dirty="0" err="1"/>
              <a:t>netzeroamerica.princeton.edu</a:t>
            </a:r>
            <a:r>
              <a:rPr lang="en-US" dirty="0"/>
              <a:t>/</a:t>
            </a:r>
            <a:r>
              <a:rPr lang="en-US" dirty="0" err="1"/>
              <a:t>img</a:t>
            </a:r>
            <a:r>
              <a:rPr lang="en-US" dirty="0"/>
              <a:t>/Princeton_NZA_Interim_Report_15_Dec_2020_FINAL.pdf, 106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37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latin typeface="Times New Roman" panose="02020603050405020304" pitchFamily="18" charset="0"/>
                <a:cs typeface="Times New Roman" panose="02020603050405020304" pitchFamily="18" charset="0"/>
              </a:rPr>
              <a:t>Charlie Munger: Show me the incentive and I’ll show you the outcome. </a:t>
            </a:r>
          </a:p>
          <a:p>
            <a:pPr lvl="1"/>
            <a:r>
              <a:rPr lang="en-US" b="1" dirty="0">
                <a:latin typeface="Times New Roman" panose="02020603050405020304" pitchFamily="18" charset="0"/>
                <a:cs typeface="Times New Roman" panose="02020603050405020304" pitchFamily="18" charset="0"/>
              </a:rPr>
              <a:t>In 2020, he put it a bit different: If you have dumb incentives, you get dumb outcomes.</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Solar is getting 267x more than nuclear</a:t>
            </a:r>
          </a:p>
          <a:p>
            <a:pPr lvl="1"/>
            <a:r>
              <a:rPr lang="en-US" dirty="0">
                <a:latin typeface="Times New Roman" panose="02020603050405020304" pitchFamily="18" charset="0"/>
                <a:cs typeface="Times New Roman" panose="02020603050405020304" pitchFamily="18" charset="0"/>
              </a:rPr>
              <a:t>Wind is getting 99x more.</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Solar is getting 173x more than oil and gas</a:t>
            </a:r>
          </a:p>
          <a:p>
            <a:pPr lvl="1"/>
            <a:r>
              <a:rPr lang="en-US" dirty="0">
                <a:latin typeface="Times New Roman" panose="02020603050405020304" pitchFamily="18" charset="0"/>
                <a:cs typeface="Times New Roman" panose="02020603050405020304" pitchFamily="18" charset="0"/>
              </a:rPr>
              <a:t>Wind is getting 64x more than oil and gas</a:t>
            </a:r>
          </a:p>
          <a:p>
            <a:pPr lvl="1"/>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62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405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069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Changing Resource Mix is biggest concern.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349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351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01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17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1800, about 10 percent of the world was literate. By 1900, it was about 20%. By 1950, it was more than 50%.</a:t>
            </a:r>
          </a:p>
        </p:txBody>
      </p:sp>
      <p:sp>
        <p:nvSpPr>
          <p:cNvPr id="4" name="Slide Number Placeholder 3"/>
          <p:cNvSpPr>
            <a:spLocks noGrp="1"/>
          </p:cNvSpPr>
          <p:nvPr>
            <p:ph type="sldNum" sz="quarter" idx="5"/>
          </p:nvPr>
        </p:nvSpPr>
        <p:spPr/>
        <p:txBody>
          <a:bodyPr/>
          <a:lstStyle/>
          <a:p>
            <a:fld id="{8E97BC94-DDE0-4B15-93E5-137EAF37DDEF}" type="slidenum">
              <a:rPr lang="en-US" smtClean="0"/>
              <a:t>3</a:t>
            </a:fld>
            <a:endParaRPr lang="en-US"/>
          </a:p>
        </p:txBody>
      </p:sp>
    </p:spTree>
    <p:extLst>
      <p:ext uri="{BB962C8B-B14F-4D97-AF65-F5344CB8AC3E}">
        <p14:creationId xmlns:p14="http://schemas.microsoft.com/office/powerpoint/2010/main" val="3095463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Madrid: </a:t>
            </a:r>
            <a:r>
              <a:rPr lang="en-US" sz="1200" b="0" i="0" u="none" strike="noStrike" kern="1200" dirty="0">
                <a:solidFill>
                  <a:schemeClr val="tx1"/>
                </a:solidFill>
                <a:effectLst/>
                <a:latin typeface="+mn-lt"/>
                <a:ea typeface="+mn-ea"/>
                <a:cs typeface="+mn-cs"/>
              </a:rPr>
              <a:t>The company’s power bill in February hit 12.2 million euros, compared to 3.4 million euros during the same month last year, the spokesman said.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4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856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744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Electrifying half of the U.S. motor vehicle fleet</a:t>
            </a:r>
            <a:r>
              <a:rPr lang="en-US" sz="1200" kern="1200" dirty="0">
                <a:solidFill>
                  <a:schemeClr val="tx1"/>
                </a:solidFill>
                <a:effectLst/>
                <a:latin typeface="+mn-lt"/>
                <a:ea typeface="+mn-ea"/>
                <a:cs typeface="+mn-cs"/>
              </a:rPr>
              <a:t> would require in rough terms: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9 times the world’s annual cobalt production,   </a:t>
            </a:r>
          </a:p>
          <a:p>
            <a:pPr lvl="0"/>
            <a:r>
              <a:rPr lang="en-US" sz="1200" kern="1200" dirty="0">
                <a:solidFill>
                  <a:schemeClr val="tx1"/>
                </a:solidFill>
                <a:effectLst/>
                <a:latin typeface="+mn-lt"/>
                <a:ea typeface="+mn-ea"/>
                <a:cs typeface="+mn-cs"/>
              </a:rPr>
              <a:t>4 times global neodymium output</a:t>
            </a:r>
          </a:p>
          <a:p>
            <a:pPr lvl="0"/>
            <a:r>
              <a:rPr lang="en-US" sz="1200" kern="1200" dirty="0">
                <a:solidFill>
                  <a:schemeClr val="tx1"/>
                </a:solidFill>
                <a:effectLst/>
                <a:latin typeface="+mn-lt"/>
                <a:ea typeface="+mn-ea"/>
                <a:cs typeface="+mn-cs"/>
              </a:rPr>
              <a:t>3 times global lithium production</a:t>
            </a:r>
          </a:p>
          <a:p>
            <a:pPr lvl="0"/>
            <a:r>
              <a:rPr lang="en-US" sz="1200" kern="1200" dirty="0">
                <a:solidFill>
                  <a:schemeClr val="tx1"/>
                </a:solidFill>
                <a:effectLst/>
                <a:latin typeface="+mn-lt"/>
                <a:ea typeface="+mn-ea"/>
                <a:cs typeface="+mn-cs"/>
              </a:rPr>
              <a:t>2 times world copper production.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Except for copper, China has a majority share in the processing of all of those minerals, including a 90% share in rare earths, including neodymium.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495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8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DOE report: China controls 92% of Nd magnet production.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083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24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Marcellus numbers are from the Bureau of Economic Geology here at UT Austin, and they are calculated in final terms, that is, after the gas has been put through a generator to produce electricity.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150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303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213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97BC94-DDE0-4B15-93E5-137EAF37DDEF}" type="slidenum">
              <a:rPr lang="en-US" smtClean="0"/>
              <a:t>4</a:t>
            </a:fld>
            <a:endParaRPr lang="en-US"/>
          </a:p>
        </p:txBody>
      </p:sp>
    </p:spTree>
    <p:extLst>
      <p:ext uri="{BB962C8B-B14F-4D97-AF65-F5344CB8AC3E}">
        <p14:creationId xmlns:p14="http://schemas.microsoft.com/office/powerpoint/2010/main" val="487314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725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981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latin typeface="Times New Roman" panose="02020603050405020304" pitchFamily="18" charset="0"/>
                <a:cs typeface="Times New Roman" panose="02020603050405020304" pitchFamily="18" charset="0"/>
              </a:rPr>
              <a:t>Reliability and affordability go hand in hand</a:t>
            </a:r>
          </a:p>
          <a:p>
            <a:endParaRPr lang="en-US" sz="1200" u="none" dirty="0">
              <a:latin typeface="Times New Roman" panose="02020603050405020304" pitchFamily="18" charset="0"/>
              <a:cs typeface="Times New Roman" panose="02020603050405020304" pitchFamily="18" charset="0"/>
            </a:endParaRPr>
          </a:p>
          <a:p>
            <a:r>
              <a:rPr lang="en-US" sz="1200" u="none" dirty="0">
                <a:latin typeface="Times New Roman" panose="02020603050405020304" pitchFamily="18" charset="0"/>
                <a:cs typeface="Times New Roman" panose="02020603050405020304" pitchFamily="18" charset="0"/>
              </a:rPr>
              <a:t>Who will turn the wrenches?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707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be clear about what is at stake here. </a:t>
            </a:r>
          </a:p>
          <a:p>
            <a:endParaRPr lang="en-US" dirty="0"/>
          </a:p>
          <a:p>
            <a:r>
              <a:rPr lang="en-US" dirty="0"/>
              <a:t>You have to push energy realism. Energy fantasies drove Europe into the ditch.</a:t>
            </a:r>
          </a:p>
          <a:p>
            <a:endParaRPr lang="en-US" dirty="0"/>
          </a:p>
          <a:p>
            <a:r>
              <a:rPr lang="en-US" dirty="0"/>
              <a:t>The US must avoid that fate</a:t>
            </a:r>
            <a:r>
              <a:rPr lang="en-US"/>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7516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97BC94-DDE0-4B15-93E5-137EAF37DDEF}" type="slidenum">
              <a:rPr lang="en-US" smtClean="0"/>
              <a:t>47</a:t>
            </a:fld>
            <a:endParaRPr lang="en-US"/>
          </a:p>
        </p:txBody>
      </p:sp>
    </p:spTree>
    <p:extLst>
      <p:ext uri="{BB962C8B-B14F-4D97-AF65-F5344CB8AC3E}">
        <p14:creationId xmlns:p14="http://schemas.microsoft.com/office/powerpoint/2010/main" val="5801367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97BC94-DDE0-4B15-93E5-137EAF37DDEF}" type="slidenum">
              <a:rPr lang="en-US" smtClean="0"/>
              <a:t>48</a:t>
            </a:fld>
            <a:endParaRPr lang="en-US"/>
          </a:p>
        </p:txBody>
      </p:sp>
    </p:spTree>
    <p:extLst>
      <p:ext uri="{BB962C8B-B14F-4D97-AF65-F5344CB8AC3E}">
        <p14:creationId xmlns:p14="http://schemas.microsoft.com/office/powerpoint/2010/main" val="3078416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97BC94-DDE0-4B15-93E5-137EAF37DDEF}" type="slidenum">
              <a:rPr lang="en-US" smtClean="0"/>
              <a:t>49</a:t>
            </a:fld>
            <a:endParaRPr lang="en-US"/>
          </a:p>
        </p:txBody>
      </p:sp>
    </p:spTree>
    <p:extLst>
      <p:ext uri="{BB962C8B-B14F-4D97-AF65-F5344CB8AC3E}">
        <p14:creationId xmlns:p14="http://schemas.microsoft.com/office/powerpoint/2010/main" val="34938399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a:t>
            </a:r>
          </a:p>
        </p:txBody>
      </p:sp>
      <p:sp>
        <p:nvSpPr>
          <p:cNvPr id="4" name="Slide Number Placeholder 3"/>
          <p:cNvSpPr>
            <a:spLocks noGrp="1"/>
          </p:cNvSpPr>
          <p:nvPr>
            <p:ph type="sldNum" sz="quarter" idx="5"/>
          </p:nvPr>
        </p:nvSpPr>
        <p:spPr/>
        <p:txBody>
          <a:bodyPr/>
          <a:lstStyle/>
          <a:p>
            <a:fld id="{8E97BC94-DDE0-4B15-93E5-137EAF37DDEF}" type="slidenum">
              <a:rPr lang="en-US" smtClean="0"/>
              <a:t>50</a:t>
            </a:fld>
            <a:endParaRPr lang="en-US"/>
          </a:p>
        </p:txBody>
      </p:sp>
    </p:spTree>
    <p:extLst>
      <p:ext uri="{BB962C8B-B14F-4D97-AF65-F5344CB8AC3E}">
        <p14:creationId xmlns:p14="http://schemas.microsoft.com/office/powerpoint/2010/main" val="1450033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a:p>
            <a:r>
              <a:rPr lang="en-US" sz="1200" b="0" i="0" u="none" strike="noStrike" kern="1200" dirty="0">
                <a:solidFill>
                  <a:schemeClr val="tx1"/>
                </a:solidFill>
                <a:effectLst/>
                <a:latin typeface="+mn-lt"/>
                <a:ea typeface="+mn-ea"/>
                <a:cs typeface="+mn-cs"/>
              </a:rPr>
              <a:t>Seeing the promising future of electric power, mechanical engineer Frederick Sargent and electrical engineer Ayres Lundy had entered the field. In 1891, the two men partnered in Chicago to form their namesake company, Sargent &amp; Lundy. Individually, they had already earned recognition for their technical talent and foresight. Sargent was one of Thomas Edison’s most capable early associates. Lundy was a highly regarded colleague of electric railway pioneer Frank Sprague.</a:t>
            </a:r>
            <a:endParaRPr lang="en-US" u="sng" dirty="0"/>
          </a:p>
        </p:txBody>
      </p:sp>
      <p:sp>
        <p:nvSpPr>
          <p:cNvPr id="4" name="Slide Number Placeholder 3"/>
          <p:cNvSpPr>
            <a:spLocks noGrp="1"/>
          </p:cNvSpPr>
          <p:nvPr>
            <p:ph type="sldNum" sz="quarter" idx="5"/>
          </p:nvPr>
        </p:nvSpPr>
        <p:spPr/>
        <p:txBody>
          <a:bodyPr/>
          <a:lstStyle/>
          <a:p>
            <a:fld id="{8E97BC94-DDE0-4B15-93E5-137EAF37DDEF}" type="slidenum">
              <a:rPr lang="en-US" smtClean="0"/>
              <a:t>5</a:t>
            </a:fld>
            <a:endParaRPr lang="en-US"/>
          </a:p>
        </p:txBody>
      </p:sp>
    </p:spTree>
    <p:extLst>
      <p:ext uri="{BB962C8B-B14F-4D97-AF65-F5344CB8AC3E}">
        <p14:creationId xmlns:p14="http://schemas.microsoft.com/office/powerpoint/2010/main" val="53947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Sprague perfected the first electric motors. He perfected the first electric street cars (in 1888 in Richmond, VA), and the first bank of electric elevators in 1894 at the Postal Telegraph Building at 253 Broadway, across from City Hall in NYC. </a:t>
            </a:r>
            <a:br>
              <a:rPr lang="en-US" dirty="0"/>
            </a:br>
            <a:r>
              <a:rPr lang="en-US" dirty="0"/>
              <a:t>Those innovations birthed the modern vertical city. </a:t>
            </a:r>
          </a:p>
          <a:p>
            <a:r>
              <a:rPr lang="en-US" dirty="0"/>
              <a:t>Height is electrical. </a:t>
            </a:r>
          </a:p>
          <a:p>
            <a:endParaRPr lang="en-US" dirty="0"/>
          </a:p>
        </p:txBody>
      </p:sp>
      <p:sp>
        <p:nvSpPr>
          <p:cNvPr id="4" name="Slide Number Placeholder 3"/>
          <p:cNvSpPr>
            <a:spLocks noGrp="1"/>
          </p:cNvSpPr>
          <p:nvPr>
            <p:ph type="sldNum" sz="quarter" idx="5"/>
          </p:nvPr>
        </p:nvSpPr>
        <p:spPr/>
        <p:txBody>
          <a:bodyPr/>
          <a:lstStyle/>
          <a:p>
            <a:fld id="{8E97BC94-DDE0-4B15-93E5-137EAF37DDEF}" type="slidenum">
              <a:rPr lang="en-US" smtClean="0"/>
              <a:t>6</a:t>
            </a:fld>
            <a:endParaRPr lang="en-US"/>
          </a:p>
        </p:txBody>
      </p:sp>
    </p:spTree>
    <p:extLst>
      <p:ext uri="{BB962C8B-B14F-4D97-AF65-F5344CB8AC3E}">
        <p14:creationId xmlns:p14="http://schemas.microsoft.com/office/powerpoint/2010/main" val="255085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97BC94-DDE0-4B15-93E5-137EAF37DDEF}" type="slidenum">
              <a:rPr lang="en-US" smtClean="0"/>
              <a:t>8</a:t>
            </a:fld>
            <a:endParaRPr lang="en-US"/>
          </a:p>
        </p:txBody>
      </p:sp>
    </p:spTree>
    <p:extLst>
      <p:ext uri="{BB962C8B-B14F-4D97-AF65-F5344CB8AC3E}">
        <p14:creationId xmlns:p14="http://schemas.microsoft.com/office/powerpoint/2010/main" val="2383293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innovations birthed the modern vertical city. </a:t>
            </a:r>
          </a:p>
          <a:p>
            <a:r>
              <a:rPr lang="en-US" dirty="0"/>
              <a:t>Height is electrical. </a:t>
            </a:r>
          </a:p>
          <a:p>
            <a:r>
              <a:rPr lang="en-US" dirty="0" err="1"/>
              <a:t>Roickefeller</a:t>
            </a:r>
            <a:r>
              <a:rPr lang="en-US" dirty="0"/>
              <a:t> Center on the left 66 stories. </a:t>
            </a:r>
            <a:r>
              <a:rPr lang="en-US" dirty="0" err="1"/>
              <a:t>Burf</a:t>
            </a:r>
            <a:r>
              <a:rPr lang="en-US" dirty="0"/>
              <a:t> Khalifa in Dubai, 163 stories.</a:t>
            </a:r>
          </a:p>
          <a:p>
            <a:endParaRPr lang="en-US" dirty="0"/>
          </a:p>
        </p:txBody>
      </p:sp>
      <p:sp>
        <p:nvSpPr>
          <p:cNvPr id="4" name="Slide Number Placeholder 3"/>
          <p:cNvSpPr>
            <a:spLocks noGrp="1"/>
          </p:cNvSpPr>
          <p:nvPr>
            <p:ph type="sldNum" sz="quarter" idx="5"/>
          </p:nvPr>
        </p:nvSpPr>
        <p:spPr/>
        <p:txBody>
          <a:bodyPr/>
          <a:lstStyle/>
          <a:p>
            <a:fld id="{8E97BC94-DDE0-4B15-93E5-137EAF37DDEF}" type="slidenum">
              <a:rPr lang="en-US" smtClean="0"/>
              <a:t>9</a:t>
            </a:fld>
            <a:endParaRPr lang="en-US"/>
          </a:p>
        </p:txBody>
      </p:sp>
    </p:spTree>
    <p:extLst>
      <p:ext uri="{BB962C8B-B14F-4D97-AF65-F5344CB8AC3E}">
        <p14:creationId xmlns:p14="http://schemas.microsoft.com/office/powerpoint/2010/main" val="106979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65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A73B-BE28-9D44-945E-6BB0623BE7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8F6FE9-719D-F244-95C4-F983AE5CF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A266C2-BB3E-A44B-BA06-AB31816E45BC}"/>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29BE36FD-5679-9943-91EC-803ADA3E8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5AEB8-B0B9-744D-95CC-BBA04DFC0F9F}"/>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4233002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F9A9-C447-4441-BC64-06F78EF0E6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F381AF-A01B-234F-AB29-83D15A8CFE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6FC56-97F4-4249-B2F2-463C423F94B1}"/>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3D28843E-2D4C-1642-B5F4-F40CA08D2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0D6AA-6EB8-864B-909B-DC7364325C3C}"/>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856846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BD3C2-1B8A-4F43-8F13-759A71084C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BC54C1-2928-5C43-AE97-869A6E9924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784EA-E6EB-8541-A695-951455204B79}"/>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06375968-0F6F-F443-8C8D-2DAB7307D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EAB08-2E06-0B4A-8C0A-F7581D204B9A}"/>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597724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1C34-A577-E64E-A5CD-729E14011D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63238E-6A6B-5143-ABEF-005F5E1BA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CCF050-C232-4842-9387-7467DD9CA544}"/>
              </a:ext>
            </a:extLst>
          </p:cNvPr>
          <p:cNvSpPr>
            <a:spLocks noGrp="1"/>
          </p:cNvSpPr>
          <p:nvPr>
            <p:ph type="dt" sz="half" idx="10"/>
          </p:nvPr>
        </p:nvSpPr>
        <p:spPr/>
        <p:txBody>
          <a:bodyPr/>
          <a:lstStyle/>
          <a:p>
            <a:fld id="{B5FDE402-BF48-8143-9FEF-4BE425658FC1}" type="datetimeFigureOut">
              <a:rPr lang="en-US" smtClean="0"/>
              <a:t>11/3/22</a:t>
            </a:fld>
            <a:endParaRPr lang="en-US"/>
          </a:p>
        </p:txBody>
      </p:sp>
      <p:sp>
        <p:nvSpPr>
          <p:cNvPr id="5" name="Footer Placeholder 4">
            <a:extLst>
              <a:ext uri="{FF2B5EF4-FFF2-40B4-BE49-F238E27FC236}">
                <a16:creationId xmlns:a16="http://schemas.microsoft.com/office/drawing/2014/main" id="{16DC3B4A-EEC3-3B4E-92D6-538833D83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774D3-B807-7C4E-8120-35BD16734C32}"/>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539173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045D7-F3B9-364C-A92F-82317F77F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0DF610-6FCF-3A43-AE08-FF8F4FA183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A3E55-0193-1647-81BF-4CE4EBD02FA7}"/>
              </a:ext>
            </a:extLst>
          </p:cNvPr>
          <p:cNvSpPr>
            <a:spLocks noGrp="1"/>
          </p:cNvSpPr>
          <p:nvPr>
            <p:ph type="dt" sz="half" idx="10"/>
          </p:nvPr>
        </p:nvSpPr>
        <p:spPr/>
        <p:txBody>
          <a:bodyPr/>
          <a:lstStyle/>
          <a:p>
            <a:fld id="{B5FDE402-BF48-8143-9FEF-4BE425658FC1}" type="datetimeFigureOut">
              <a:rPr lang="en-US" smtClean="0"/>
              <a:t>11/3/22</a:t>
            </a:fld>
            <a:endParaRPr lang="en-US"/>
          </a:p>
        </p:txBody>
      </p:sp>
      <p:sp>
        <p:nvSpPr>
          <p:cNvPr id="5" name="Footer Placeholder 4">
            <a:extLst>
              <a:ext uri="{FF2B5EF4-FFF2-40B4-BE49-F238E27FC236}">
                <a16:creationId xmlns:a16="http://schemas.microsoft.com/office/drawing/2014/main" id="{3BBEE141-9358-7140-93F5-EBB79A2C3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AED7E-CA37-EE49-A97F-67B74CD40327}"/>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558419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AD1F-225B-E547-9548-5CF6A09249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7AFDE-A4D4-0C43-9EEF-6C09122256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9F1A5B-3843-0E4A-B8AF-789B68838E8A}"/>
              </a:ext>
            </a:extLst>
          </p:cNvPr>
          <p:cNvSpPr>
            <a:spLocks noGrp="1"/>
          </p:cNvSpPr>
          <p:nvPr>
            <p:ph type="dt" sz="half" idx="10"/>
          </p:nvPr>
        </p:nvSpPr>
        <p:spPr/>
        <p:txBody>
          <a:bodyPr/>
          <a:lstStyle/>
          <a:p>
            <a:fld id="{B5FDE402-BF48-8143-9FEF-4BE425658FC1}" type="datetimeFigureOut">
              <a:rPr lang="en-US" smtClean="0"/>
              <a:t>11/3/22</a:t>
            </a:fld>
            <a:endParaRPr lang="en-US"/>
          </a:p>
        </p:txBody>
      </p:sp>
      <p:sp>
        <p:nvSpPr>
          <p:cNvPr id="5" name="Footer Placeholder 4">
            <a:extLst>
              <a:ext uri="{FF2B5EF4-FFF2-40B4-BE49-F238E27FC236}">
                <a16:creationId xmlns:a16="http://schemas.microsoft.com/office/drawing/2014/main" id="{E27B9FCE-08A8-6A4D-9D2D-B5A9BDF8D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CD927-453B-1E4E-8E5D-29630739EB35}"/>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913587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E5BE-2317-264F-BD7B-D7E3094A7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D8D4C-F645-AB4B-98EB-E84E831E56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5D00ED-9BFA-E747-8179-DC360B8425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DF5EE0-1562-1F4E-920E-22ACBB9BEFD0}"/>
              </a:ext>
            </a:extLst>
          </p:cNvPr>
          <p:cNvSpPr>
            <a:spLocks noGrp="1"/>
          </p:cNvSpPr>
          <p:nvPr>
            <p:ph type="dt" sz="half" idx="10"/>
          </p:nvPr>
        </p:nvSpPr>
        <p:spPr/>
        <p:txBody>
          <a:bodyPr/>
          <a:lstStyle/>
          <a:p>
            <a:fld id="{B5FDE402-BF48-8143-9FEF-4BE425658FC1}" type="datetimeFigureOut">
              <a:rPr lang="en-US" smtClean="0"/>
              <a:t>11/3/22</a:t>
            </a:fld>
            <a:endParaRPr lang="en-US"/>
          </a:p>
        </p:txBody>
      </p:sp>
      <p:sp>
        <p:nvSpPr>
          <p:cNvPr id="6" name="Footer Placeholder 5">
            <a:extLst>
              <a:ext uri="{FF2B5EF4-FFF2-40B4-BE49-F238E27FC236}">
                <a16:creationId xmlns:a16="http://schemas.microsoft.com/office/drawing/2014/main" id="{78FACB8F-060F-7C46-98EB-4D8FBB593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A803C-05A2-A94D-8D88-FF98449974B3}"/>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495949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1CA6-4F2B-F54D-9DE8-E77B5BF3D9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578EC1-4C41-7A45-B504-1C425135C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6DD24F-22D9-474A-8994-BF613742C3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1AEB09-FB37-E94B-AB69-46E29E1F3F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A5A832-8BBE-3D40-8C07-B6DFE5DBA41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6FC59F-E0A4-124F-BE97-36E492834683}"/>
              </a:ext>
            </a:extLst>
          </p:cNvPr>
          <p:cNvSpPr>
            <a:spLocks noGrp="1"/>
          </p:cNvSpPr>
          <p:nvPr>
            <p:ph type="dt" sz="half" idx="10"/>
          </p:nvPr>
        </p:nvSpPr>
        <p:spPr/>
        <p:txBody>
          <a:bodyPr/>
          <a:lstStyle/>
          <a:p>
            <a:fld id="{B5FDE402-BF48-8143-9FEF-4BE425658FC1}" type="datetimeFigureOut">
              <a:rPr lang="en-US" smtClean="0"/>
              <a:t>11/3/22</a:t>
            </a:fld>
            <a:endParaRPr lang="en-US"/>
          </a:p>
        </p:txBody>
      </p:sp>
      <p:sp>
        <p:nvSpPr>
          <p:cNvPr id="8" name="Footer Placeholder 7">
            <a:extLst>
              <a:ext uri="{FF2B5EF4-FFF2-40B4-BE49-F238E27FC236}">
                <a16:creationId xmlns:a16="http://schemas.microsoft.com/office/drawing/2014/main" id="{2DB74244-D9B4-AE48-B096-A5379B7EE6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476C9D-ED57-1047-9125-921DBC501890}"/>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316506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FE99-F950-1E49-96DF-A230F6660C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995D5C-A217-0A47-A637-4AE3AD5F5EF6}"/>
              </a:ext>
            </a:extLst>
          </p:cNvPr>
          <p:cNvSpPr>
            <a:spLocks noGrp="1"/>
          </p:cNvSpPr>
          <p:nvPr>
            <p:ph type="dt" sz="half" idx="10"/>
          </p:nvPr>
        </p:nvSpPr>
        <p:spPr/>
        <p:txBody>
          <a:bodyPr/>
          <a:lstStyle/>
          <a:p>
            <a:fld id="{B5FDE402-BF48-8143-9FEF-4BE425658FC1}" type="datetimeFigureOut">
              <a:rPr lang="en-US" smtClean="0"/>
              <a:t>11/3/22</a:t>
            </a:fld>
            <a:endParaRPr lang="en-US"/>
          </a:p>
        </p:txBody>
      </p:sp>
      <p:sp>
        <p:nvSpPr>
          <p:cNvPr id="4" name="Footer Placeholder 3">
            <a:extLst>
              <a:ext uri="{FF2B5EF4-FFF2-40B4-BE49-F238E27FC236}">
                <a16:creationId xmlns:a16="http://schemas.microsoft.com/office/drawing/2014/main" id="{96B991EB-F525-3E4C-AD6E-F1EDB5AE80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31C76D-341F-5049-B84C-E72B36FF1A1E}"/>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399137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8CD1CD-1826-9B48-B632-154901EDDDCE}"/>
              </a:ext>
            </a:extLst>
          </p:cNvPr>
          <p:cNvSpPr>
            <a:spLocks noGrp="1"/>
          </p:cNvSpPr>
          <p:nvPr>
            <p:ph type="dt" sz="half" idx="10"/>
          </p:nvPr>
        </p:nvSpPr>
        <p:spPr/>
        <p:txBody>
          <a:bodyPr/>
          <a:lstStyle/>
          <a:p>
            <a:fld id="{B5FDE402-BF48-8143-9FEF-4BE425658FC1}" type="datetimeFigureOut">
              <a:rPr lang="en-US" smtClean="0"/>
              <a:t>11/3/22</a:t>
            </a:fld>
            <a:endParaRPr lang="en-US"/>
          </a:p>
        </p:txBody>
      </p:sp>
      <p:sp>
        <p:nvSpPr>
          <p:cNvPr id="3" name="Footer Placeholder 2">
            <a:extLst>
              <a:ext uri="{FF2B5EF4-FFF2-40B4-BE49-F238E27FC236}">
                <a16:creationId xmlns:a16="http://schemas.microsoft.com/office/drawing/2014/main" id="{C6A388AC-6257-CF40-814D-6996CF0465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B5BAB1-6445-DB43-A58D-AB4EA7B9F6AF}"/>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942387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DF22-C022-7346-82EA-082BCF7655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7A9E5C-2844-A84E-80E9-1D2DF1395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639993-0B64-584C-8BDE-D24D054B9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630104-F2E3-F944-B8C8-C71A68C2BBF5}"/>
              </a:ext>
            </a:extLst>
          </p:cNvPr>
          <p:cNvSpPr>
            <a:spLocks noGrp="1"/>
          </p:cNvSpPr>
          <p:nvPr>
            <p:ph type="dt" sz="half" idx="10"/>
          </p:nvPr>
        </p:nvSpPr>
        <p:spPr/>
        <p:txBody>
          <a:bodyPr/>
          <a:lstStyle/>
          <a:p>
            <a:fld id="{B5FDE402-BF48-8143-9FEF-4BE425658FC1}" type="datetimeFigureOut">
              <a:rPr lang="en-US" smtClean="0"/>
              <a:t>11/3/22</a:t>
            </a:fld>
            <a:endParaRPr lang="en-US"/>
          </a:p>
        </p:txBody>
      </p:sp>
      <p:sp>
        <p:nvSpPr>
          <p:cNvPr id="6" name="Footer Placeholder 5">
            <a:extLst>
              <a:ext uri="{FF2B5EF4-FFF2-40B4-BE49-F238E27FC236}">
                <a16:creationId xmlns:a16="http://schemas.microsoft.com/office/drawing/2014/main" id="{1CB29C8B-A26A-8E42-ABF8-4BF476AB3F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90A89F-3BA4-B848-B301-354BA6D169EB}"/>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31371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7A04-77EF-E44F-93EA-9F6001C96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7B0EE-0227-3045-A7C0-B581935618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BB9E4-202B-BE4B-85F3-6411C1C23C20}"/>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A4AB2B72-3E2D-1E4E-95DB-203E94562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7E1EC-6A57-9F47-B895-36A34E8AA4C4}"/>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933888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F554-E4D6-EE4E-9EA1-D27BE6B52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FAA9B8-64A6-D24F-9E35-02F4E3BDE0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A91E80-844D-7946-8092-63BFB6896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1C0609-0155-964C-9176-20A2EB0AD15A}"/>
              </a:ext>
            </a:extLst>
          </p:cNvPr>
          <p:cNvSpPr>
            <a:spLocks noGrp="1"/>
          </p:cNvSpPr>
          <p:nvPr>
            <p:ph type="dt" sz="half" idx="10"/>
          </p:nvPr>
        </p:nvSpPr>
        <p:spPr/>
        <p:txBody>
          <a:bodyPr/>
          <a:lstStyle/>
          <a:p>
            <a:fld id="{B5FDE402-BF48-8143-9FEF-4BE425658FC1}" type="datetimeFigureOut">
              <a:rPr lang="en-US" smtClean="0"/>
              <a:t>11/3/22</a:t>
            </a:fld>
            <a:endParaRPr lang="en-US"/>
          </a:p>
        </p:txBody>
      </p:sp>
      <p:sp>
        <p:nvSpPr>
          <p:cNvPr id="6" name="Footer Placeholder 5">
            <a:extLst>
              <a:ext uri="{FF2B5EF4-FFF2-40B4-BE49-F238E27FC236}">
                <a16:creationId xmlns:a16="http://schemas.microsoft.com/office/drawing/2014/main" id="{7EFD6554-A31A-5143-BAA7-C8B39C496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3EBAC-73ED-EF45-8564-32EF06BEA241}"/>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068313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C82D-4FED-B241-8B92-6DFCE7BD7A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076F10-4C89-1D4E-B23F-178F887A00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A195C-26E1-8B41-B58F-4A024BF04704}"/>
              </a:ext>
            </a:extLst>
          </p:cNvPr>
          <p:cNvSpPr>
            <a:spLocks noGrp="1"/>
          </p:cNvSpPr>
          <p:nvPr>
            <p:ph type="dt" sz="half" idx="10"/>
          </p:nvPr>
        </p:nvSpPr>
        <p:spPr/>
        <p:txBody>
          <a:bodyPr/>
          <a:lstStyle/>
          <a:p>
            <a:fld id="{B5FDE402-BF48-8143-9FEF-4BE425658FC1}" type="datetimeFigureOut">
              <a:rPr lang="en-US" smtClean="0"/>
              <a:t>11/3/22</a:t>
            </a:fld>
            <a:endParaRPr lang="en-US"/>
          </a:p>
        </p:txBody>
      </p:sp>
      <p:sp>
        <p:nvSpPr>
          <p:cNvPr id="5" name="Footer Placeholder 4">
            <a:extLst>
              <a:ext uri="{FF2B5EF4-FFF2-40B4-BE49-F238E27FC236}">
                <a16:creationId xmlns:a16="http://schemas.microsoft.com/office/drawing/2014/main" id="{3560BCEA-DBA3-204C-8FA7-BA15E70BA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55C1F-B11B-7847-AD83-EE63493F69E9}"/>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173861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95B5C2-781B-3D4D-8DA3-97C275E609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EC6E1B-9EE6-0349-8F04-81766AF6049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2F60F-4E16-C84F-906B-4D402A684D46}"/>
              </a:ext>
            </a:extLst>
          </p:cNvPr>
          <p:cNvSpPr>
            <a:spLocks noGrp="1"/>
          </p:cNvSpPr>
          <p:nvPr>
            <p:ph type="dt" sz="half" idx="10"/>
          </p:nvPr>
        </p:nvSpPr>
        <p:spPr/>
        <p:txBody>
          <a:bodyPr/>
          <a:lstStyle/>
          <a:p>
            <a:fld id="{B5FDE402-BF48-8143-9FEF-4BE425658FC1}" type="datetimeFigureOut">
              <a:rPr lang="en-US" smtClean="0"/>
              <a:t>11/3/22</a:t>
            </a:fld>
            <a:endParaRPr lang="en-US"/>
          </a:p>
        </p:txBody>
      </p:sp>
      <p:sp>
        <p:nvSpPr>
          <p:cNvPr id="5" name="Footer Placeholder 4">
            <a:extLst>
              <a:ext uri="{FF2B5EF4-FFF2-40B4-BE49-F238E27FC236}">
                <a16:creationId xmlns:a16="http://schemas.microsoft.com/office/drawing/2014/main" id="{8223249E-D1F8-014A-B11A-9AF1C0E8E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40F70-DE2F-2049-8DBB-114159F30939}"/>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729603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A73B-BE28-9D44-945E-6BB0623BE7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8F6FE9-719D-F244-95C4-F983AE5CF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A266C2-BB3E-A44B-BA06-AB31816E45BC}"/>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29BE36FD-5679-9943-91EC-803ADA3E8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5AEB8-B0B9-744D-95CC-BBA04DFC0F9F}"/>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440873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7A04-77EF-E44F-93EA-9F6001C96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7B0EE-0227-3045-A7C0-B581935618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BB9E4-202B-BE4B-85F3-6411C1C23C20}"/>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A4AB2B72-3E2D-1E4E-95DB-203E94562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7E1EC-6A57-9F47-B895-36A34E8AA4C4}"/>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905303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0A2F-64AF-DB4B-A383-940CCF3A41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A2D876-4267-9144-9CC4-C1C772B10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C4E174-6395-AC48-9552-C692EAB2EB4B}"/>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C04B74F7-2435-9E48-815E-5795E4A47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41B39-8695-144E-9780-E74E230F9B93}"/>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842133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BDB2-1636-BD47-9B2E-DECDA9BC3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66AB7-764C-D649-92D1-EF0DBB2E55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0A15A-EF34-1C49-BC62-F79B420C04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577DB3-3BD7-3043-B5F7-2417E6B3A85D}"/>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6" name="Footer Placeholder 5">
            <a:extLst>
              <a:ext uri="{FF2B5EF4-FFF2-40B4-BE49-F238E27FC236}">
                <a16:creationId xmlns:a16="http://schemas.microsoft.com/office/drawing/2014/main" id="{CD9629BC-C9DC-3B41-A5A2-957B833B8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6719C-D29C-F248-9635-BB5EA34D9B8A}"/>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83909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FA0B-3499-B948-949D-B81FB25C0C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5460C-D3FF-4044-9C9B-8DD9334963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CC0068-A66C-CE49-9215-EE6608C14C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E1AB8-498E-C64F-AB73-0CDE55376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EAB65F-A4E3-C843-8565-A0094F0FB8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2DF87-BF2E-9240-9366-3EEA625CE5B5}"/>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8" name="Footer Placeholder 7">
            <a:extLst>
              <a:ext uri="{FF2B5EF4-FFF2-40B4-BE49-F238E27FC236}">
                <a16:creationId xmlns:a16="http://schemas.microsoft.com/office/drawing/2014/main" id="{B09ACB83-0812-184E-8B75-148B42586F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6B835-49F4-4940-AFA5-A51197C62234}"/>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579650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30F77-F49B-D947-AD19-13D088B6F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FB3E6D-F393-534D-97AD-6F77529C867A}"/>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4" name="Footer Placeholder 3">
            <a:extLst>
              <a:ext uri="{FF2B5EF4-FFF2-40B4-BE49-F238E27FC236}">
                <a16:creationId xmlns:a16="http://schemas.microsoft.com/office/drawing/2014/main" id="{D776699D-A702-9D4A-93BA-E928CB7CB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976384-EBA3-1C44-8D4E-F92D75B1A025}"/>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267438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EB357-324B-514D-B313-02A707AD8426}"/>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3" name="Footer Placeholder 2">
            <a:extLst>
              <a:ext uri="{FF2B5EF4-FFF2-40B4-BE49-F238E27FC236}">
                <a16:creationId xmlns:a16="http://schemas.microsoft.com/office/drawing/2014/main" id="{2631CB81-7A16-5B4F-AA0A-1326F427A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BB641C-7F81-0F49-8477-A06593D437BC}"/>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09808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0A2F-64AF-DB4B-A383-940CCF3A41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A2D876-4267-9144-9CC4-C1C772B10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C4E174-6395-AC48-9552-C692EAB2EB4B}"/>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C04B74F7-2435-9E48-815E-5795E4A47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41B39-8695-144E-9780-E74E230F9B93}"/>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680078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A1B9-3EAA-214C-ACB7-16D206CB3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69707-5542-6A48-8BEC-8320CB7BA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79EF3B-5BB2-6D43-AB64-F1C0B67A9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141C6-A8B9-6244-BD8D-BFE22C4725CD}"/>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6" name="Footer Placeholder 5">
            <a:extLst>
              <a:ext uri="{FF2B5EF4-FFF2-40B4-BE49-F238E27FC236}">
                <a16:creationId xmlns:a16="http://schemas.microsoft.com/office/drawing/2014/main" id="{479F7665-690A-074F-9513-D09766333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64545-7F37-8D4E-BB5C-8D1872A0AD3D}"/>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32604454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92D6-414A-D34C-9F12-2BE8036C7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52CBB9-05BE-F542-9B73-33D9B180BA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BC2D29-39AB-2540-A729-580632AE7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3BC52A-DDD2-BD43-B07E-AB42C98DAAC7}"/>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6" name="Footer Placeholder 5">
            <a:extLst>
              <a:ext uri="{FF2B5EF4-FFF2-40B4-BE49-F238E27FC236}">
                <a16:creationId xmlns:a16="http://schemas.microsoft.com/office/drawing/2014/main" id="{5106970B-9885-F14D-801D-6EBFDB83C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8076A-0651-8344-9122-8F45D9E733E9}"/>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221750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F9A9-C447-4441-BC64-06F78EF0E6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F381AF-A01B-234F-AB29-83D15A8CFE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6FC56-97F4-4249-B2F2-463C423F94B1}"/>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3D28843E-2D4C-1642-B5F4-F40CA08D2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0D6AA-6EB8-864B-909B-DC7364325C3C}"/>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3475420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BD3C2-1B8A-4F43-8F13-759A71084C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BC54C1-2928-5C43-AE97-869A6E9924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784EA-E6EB-8541-A695-951455204B79}"/>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06375968-0F6F-F443-8C8D-2DAB7307D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EAB08-2E06-0B4A-8C0A-F7581D204B9A}"/>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803115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A73B-BE28-9D44-945E-6BB0623BE7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8F6FE9-719D-F244-95C4-F983AE5CF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A266C2-BB3E-A44B-BA06-AB31816E45BC}"/>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29BE36FD-5679-9943-91EC-803ADA3E8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5AEB8-B0B9-744D-95CC-BBA04DFC0F9F}"/>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3631634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7A04-77EF-E44F-93EA-9F6001C96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7B0EE-0227-3045-A7C0-B581935618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BB9E4-202B-BE4B-85F3-6411C1C23C20}"/>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A4AB2B72-3E2D-1E4E-95DB-203E94562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7E1EC-6A57-9F47-B895-36A34E8AA4C4}"/>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336271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0A2F-64AF-DB4B-A383-940CCF3A41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A2D876-4267-9144-9CC4-C1C772B10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C4E174-6395-AC48-9552-C692EAB2EB4B}"/>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C04B74F7-2435-9E48-815E-5795E4A47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41B39-8695-144E-9780-E74E230F9B93}"/>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886515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BDB2-1636-BD47-9B2E-DECDA9BC3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66AB7-764C-D649-92D1-EF0DBB2E55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0A15A-EF34-1C49-BC62-F79B420C04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577DB3-3BD7-3043-B5F7-2417E6B3A85D}"/>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6" name="Footer Placeholder 5">
            <a:extLst>
              <a:ext uri="{FF2B5EF4-FFF2-40B4-BE49-F238E27FC236}">
                <a16:creationId xmlns:a16="http://schemas.microsoft.com/office/drawing/2014/main" id="{CD9629BC-C9DC-3B41-A5A2-957B833B8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6719C-D29C-F248-9635-BB5EA34D9B8A}"/>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3721703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FA0B-3499-B948-949D-B81FB25C0C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5460C-D3FF-4044-9C9B-8DD9334963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CC0068-A66C-CE49-9215-EE6608C14C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E1AB8-498E-C64F-AB73-0CDE55376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EAB65F-A4E3-C843-8565-A0094F0FB8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2DF87-BF2E-9240-9366-3EEA625CE5B5}"/>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8" name="Footer Placeholder 7">
            <a:extLst>
              <a:ext uri="{FF2B5EF4-FFF2-40B4-BE49-F238E27FC236}">
                <a16:creationId xmlns:a16="http://schemas.microsoft.com/office/drawing/2014/main" id="{B09ACB83-0812-184E-8B75-148B42586F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6B835-49F4-4940-AFA5-A51197C62234}"/>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3512696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30F77-F49B-D947-AD19-13D088B6F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FB3E6D-F393-534D-97AD-6F77529C867A}"/>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4" name="Footer Placeholder 3">
            <a:extLst>
              <a:ext uri="{FF2B5EF4-FFF2-40B4-BE49-F238E27FC236}">
                <a16:creationId xmlns:a16="http://schemas.microsoft.com/office/drawing/2014/main" id="{D776699D-A702-9D4A-93BA-E928CB7CB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976384-EBA3-1C44-8D4E-F92D75B1A025}"/>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820231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BDB2-1636-BD47-9B2E-DECDA9BC3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66AB7-764C-D649-92D1-EF0DBB2E55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0A15A-EF34-1C49-BC62-F79B420C04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577DB3-3BD7-3043-B5F7-2417E6B3A85D}"/>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6" name="Footer Placeholder 5">
            <a:extLst>
              <a:ext uri="{FF2B5EF4-FFF2-40B4-BE49-F238E27FC236}">
                <a16:creationId xmlns:a16="http://schemas.microsoft.com/office/drawing/2014/main" id="{CD9629BC-C9DC-3B41-A5A2-957B833B8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6719C-D29C-F248-9635-BB5EA34D9B8A}"/>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2885162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EB357-324B-514D-B313-02A707AD8426}"/>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3" name="Footer Placeholder 2">
            <a:extLst>
              <a:ext uri="{FF2B5EF4-FFF2-40B4-BE49-F238E27FC236}">
                <a16:creationId xmlns:a16="http://schemas.microsoft.com/office/drawing/2014/main" id="{2631CB81-7A16-5B4F-AA0A-1326F427A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BB641C-7F81-0F49-8477-A06593D437BC}"/>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429451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A1B9-3EAA-214C-ACB7-16D206CB3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69707-5542-6A48-8BEC-8320CB7BA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79EF3B-5BB2-6D43-AB64-F1C0B67A9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141C6-A8B9-6244-BD8D-BFE22C4725CD}"/>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6" name="Footer Placeholder 5">
            <a:extLst>
              <a:ext uri="{FF2B5EF4-FFF2-40B4-BE49-F238E27FC236}">
                <a16:creationId xmlns:a16="http://schemas.microsoft.com/office/drawing/2014/main" id="{479F7665-690A-074F-9513-D09766333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64545-7F37-8D4E-BB5C-8D1872A0AD3D}"/>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320679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92D6-414A-D34C-9F12-2BE8036C7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52CBB9-05BE-F542-9B73-33D9B180BA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BC2D29-39AB-2540-A729-580632AE7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3BC52A-DDD2-BD43-B07E-AB42C98DAAC7}"/>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6" name="Footer Placeholder 5">
            <a:extLst>
              <a:ext uri="{FF2B5EF4-FFF2-40B4-BE49-F238E27FC236}">
                <a16:creationId xmlns:a16="http://schemas.microsoft.com/office/drawing/2014/main" id="{5106970B-9885-F14D-801D-6EBFDB83C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8076A-0651-8344-9122-8F45D9E733E9}"/>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690575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F9A9-C447-4441-BC64-06F78EF0E6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F381AF-A01B-234F-AB29-83D15A8CFE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6FC56-97F4-4249-B2F2-463C423F94B1}"/>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3D28843E-2D4C-1642-B5F4-F40CA08D2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0D6AA-6EB8-864B-909B-DC7364325C3C}"/>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0571733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BD3C2-1B8A-4F43-8F13-759A71084C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BC54C1-2928-5C43-AE97-869A6E9924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784EA-E6EB-8541-A695-951455204B79}"/>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06375968-0F6F-F443-8C8D-2DAB7307D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EAB08-2E06-0B4A-8C0A-F7581D204B9A}"/>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3832672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FA0B-3499-B948-949D-B81FB25C0C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5460C-D3FF-4044-9C9B-8DD9334963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CC0068-A66C-CE49-9215-EE6608C14C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E1AB8-498E-C64F-AB73-0CDE55376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EAB65F-A4E3-C843-8565-A0094F0FB8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2DF87-BF2E-9240-9366-3EEA625CE5B5}"/>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8" name="Footer Placeholder 7">
            <a:extLst>
              <a:ext uri="{FF2B5EF4-FFF2-40B4-BE49-F238E27FC236}">
                <a16:creationId xmlns:a16="http://schemas.microsoft.com/office/drawing/2014/main" id="{B09ACB83-0812-184E-8B75-148B42586F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6B835-49F4-4940-AFA5-A51197C62234}"/>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20420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30F77-F49B-D947-AD19-13D088B6F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FB3E6D-F393-534D-97AD-6F77529C867A}"/>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4" name="Footer Placeholder 3">
            <a:extLst>
              <a:ext uri="{FF2B5EF4-FFF2-40B4-BE49-F238E27FC236}">
                <a16:creationId xmlns:a16="http://schemas.microsoft.com/office/drawing/2014/main" id="{D776699D-A702-9D4A-93BA-E928CB7CB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976384-EBA3-1C44-8D4E-F92D75B1A025}"/>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49557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EB357-324B-514D-B313-02A707AD8426}"/>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3" name="Footer Placeholder 2">
            <a:extLst>
              <a:ext uri="{FF2B5EF4-FFF2-40B4-BE49-F238E27FC236}">
                <a16:creationId xmlns:a16="http://schemas.microsoft.com/office/drawing/2014/main" id="{2631CB81-7A16-5B4F-AA0A-1326F427A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BB641C-7F81-0F49-8477-A06593D437BC}"/>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513923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A1B9-3EAA-214C-ACB7-16D206CB3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69707-5542-6A48-8BEC-8320CB7BA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79EF3B-5BB2-6D43-AB64-F1C0B67A9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141C6-A8B9-6244-BD8D-BFE22C4725CD}"/>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6" name="Footer Placeholder 5">
            <a:extLst>
              <a:ext uri="{FF2B5EF4-FFF2-40B4-BE49-F238E27FC236}">
                <a16:creationId xmlns:a16="http://schemas.microsoft.com/office/drawing/2014/main" id="{479F7665-690A-074F-9513-D09766333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64545-7F37-8D4E-BB5C-8D1872A0AD3D}"/>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374196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92D6-414A-D34C-9F12-2BE8036C7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52CBB9-05BE-F542-9B73-33D9B180BA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BC2D29-39AB-2540-A729-580632AE7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3BC52A-DDD2-BD43-B07E-AB42C98DAAC7}"/>
              </a:ext>
            </a:extLst>
          </p:cNvPr>
          <p:cNvSpPr>
            <a:spLocks noGrp="1"/>
          </p:cNvSpPr>
          <p:nvPr>
            <p:ph type="dt" sz="half" idx="10"/>
          </p:nvPr>
        </p:nvSpPr>
        <p:spPr/>
        <p:txBody>
          <a:bodyPr/>
          <a:lstStyle/>
          <a:p>
            <a:fld id="{A50D4C49-F0EE-3E47-BF72-A8F3F82C9F33}" type="datetimeFigureOut">
              <a:rPr lang="en-US" smtClean="0"/>
              <a:t>11/3/22</a:t>
            </a:fld>
            <a:endParaRPr lang="en-US"/>
          </a:p>
        </p:txBody>
      </p:sp>
      <p:sp>
        <p:nvSpPr>
          <p:cNvPr id="6" name="Footer Placeholder 5">
            <a:extLst>
              <a:ext uri="{FF2B5EF4-FFF2-40B4-BE49-F238E27FC236}">
                <a16:creationId xmlns:a16="http://schemas.microsoft.com/office/drawing/2014/main" id="{5106970B-9885-F14D-801D-6EBFDB83C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8076A-0651-8344-9122-8F45D9E733E9}"/>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22407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alpha val="3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8B4142-66A6-3047-81E5-E3F9DEE9E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6FD400-0E14-EA47-BB57-DF228D03F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78CD2-396F-0B49-992E-70E38F0C3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4CB0A14E-A429-3740-B594-7EB300F2B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E56D46-B955-6147-8714-4CD031710C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118AC-54C9-2C4E-9DF0-F567B7418519}" type="slidenum">
              <a:rPr lang="en-US" smtClean="0"/>
              <a:t>‹#›</a:t>
            </a:fld>
            <a:endParaRPr lang="en-US"/>
          </a:p>
        </p:txBody>
      </p:sp>
    </p:spTree>
    <p:extLst>
      <p:ext uri="{BB962C8B-B14F-4D97-AF65-F5344CB8AC3E}">
        <p14:creationId xmlns:p14="http://schemas.microsoft.com/office/powerpoint/2010/main" val="1166159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alpha val="3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E1D02-77EC-9B44-A9F8-95EF9CFD57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A9AFD7-FCA3-6644-BF4D-11829F277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4E2CC-BF58-4749-A314-54A4AAD44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DE402-BF48-8143-9FEF-4BE425658FC1}" type="datetimeFigureOut">
              <a:rPr lang="en-US" smtClean="0"/>
              <a:t>11/3/22</a:t>
            </a:fld>
            <a:endParaRPr lang="en-US"/>
          </a:p>
        </p:txBody>
      </p:sp>
      <p:sp>
        <p:nvSpPr>
          <p:cNvPr id="5" name="Footer Placeholder 4">
            <a:extLst>
              <a:ext uri="{FF2B5EF4-FFF2-40B4-BE49-F238E27FC236}">
                <a16:creationId xmlns:a16="http://schemas.microsoft.com/office/drawing/2014/main" id="{37D9C266-E1B0-FA42-9F25-1AF4C88F4D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EC55B2-7514-9849-99CC-934B34BEAA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829D4-7174-144F-AA12-309040277584}" type="slidenum">
              <a:rPr lang="en-US" smtClean="0"/>
              <a:t>‹#›</a:t>
            </a:fld>
            <a:endParaRPr lang="en-US"/>
          </a:p>
        </p:txBody>
      </p:sp>
    </p:spTree>
    <p:extLst>
      <p:ext uri="{BB962C8B-B14F-4D97-AF65-F5344CB8AC3E}">
        <p14:creationId xmlns:p14="http://schemas.microsoft.com/office/powerpoint/2010/main" val="23503814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alpha val="3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8B4142-66A6-3047-81E5-E3F9DEE9E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6FD400-0E14-EA47-BB57-DF228D03F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78CD2-396F-0B49-992E-70E38F0C3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4CB0A14E-A429-3740-B594-7EB300F2B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E56D46-B955-6147-8714-4CD031710C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118AC-54C9-2C4E-9DF0-F567B7418519}" type="slidenum">
              <a:rPr lang="en-US" smtClean="0"/>
              <a:t>‹#›</a:t>
            </a:fld>
            <a:endParaRPr lang="en-US"/>
          </a:p>
        </p:txBody>
      </p:sp>
    </p:spTree>
    <p:extLst>
      <p:ext uri="{BB962C8B-B14F-4D97-AF65-F5344CB8AC3E}">
        <p14:creationId xmlns:p14="http://schemas.microsoft.com/office/powerpoint/2010/main" val="27836508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alpha val="3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8B4142-66A6-3047-81E5-E3F9DEE9E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6FD400-0E14-EA47-BB57-DF228D03F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78CD2-396F-0B49-992E-70E38F0C3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D4C49-F0EE-3E47-BF72-A8F3F82C9F33}" type="datetimeFigureOut">
              <a:rPr lang="en-US" smtClean="0"/>
              <a:t>11/3/22</a:t>
            </a:fld>
            <a:endParaRPr lang="en-US"/>
          </a:p>
        </p:txBody>
      </p:sp>
      <p:sp>
        <p:nvSpPr>
          <p:cNvPr id="5" name="Footer Placeholder 4">
            <a:extLst>
              <a:ext uri="{FF2B5EF4-FFF2-40B4-BE49-F238E27FC236}">
                <a16:creationId xmlns:a16="http://schemas.microsoft.com/office/drawing/2014/main" id="{4CB0A14E-A429-3740-B594-7EB300F2B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E56D46-B955-6147-8714-4CD031710C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118AC-54C9-2C4E-9DF0-F567B7418519}" type="slidenum">
              <a:rPr lang="en-US" smtClean="0"/>
              <a:t>‹#›</a:t>
            </a:fld>
            <a:endParaRPr lang="en-US"/>
          </a:p>
        </p:txBody>
      </p:sp>
    </p:spTree>
    <p:extLst>
      <p:ext uri="{BB962C8B-B14F-4D97-AF65-F5344CB8AC3E}">
        <p14:creationId xmlns:p14="http://schemas.microsoft.com/office/powerpoint/2010/main" val="32119263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hyperlink" Target="https://www.eia.gov/dnav/ng/ng_cons_sum_dcu_nus_a.htm" TargetMode="External"/><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35.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3.jp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home.treasury.gov/policy-issues/tax-policy/tax-expenditures"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chart" Target="../charts/chart8.xml"/></Relationships>
</file>

<file path=ppt/slides/_rels/slide27.xml.rels><?xml version="1.0" encoding="UTF-8" standalone="yes"?>
<Relationships xmlns="http://schemas.openxmlformats.org/package/2006/relationships"><Relationship Id="rId3" Type="http://schemas.openxmlformats.org/officeDocument/2006/relationships/hyperlink" Target="https://home.treasury.gov/policy-issues/tax-policy/tax-expenditures"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chart" Target="../charts/chart9.xml"/></Relationships>
</file>

<file path=ppt/slides/_rels/slide28.xml.rels><?xml version="1.0" encoding="UTF-8" standalone="yes"?>
<Relationships xmlns="http://schemas.openxmlformats.org/package/2006/relationships"><Relationship Id="rId3" Type="http://schemas.openxmlformats.org/officeDocument/2006/relationships/hyperlink" Target="https://home.treasury.gov/policy-issues/tax-policy/tax-expenditures"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chart" Target="../charts/chart10.xml"/><Relationship Id="rId4" Type="http://schemas.openxmlformats.org/officeDocument/2006/relationships/hyperlink" Target="https://www.cbo.gov/system/files/2022-08/hr5376_IR_Act_8-3-22.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nerc.com/comm/RISC/Documents/RISC%20ERO%20Priorities%20Report_Final_RISC_Approved_July_8_2021_Board_Submitted_Copy.pdf"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investors.generac.com/static-files/bafdf782-884c-4c37-b276-c7ad7d669922" TargetMode="External"/><Relationship Id="rId7"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8.jpg"/><Relationship Id="rId5" Type="http://schemas.openxmlformats.org/officeDocument/2006/relationships/image" Target="../media/image47.jpg"/><Relationship Id="rId10" Type="http://schemas.openxmlformats.org/officeDocument/2006/relationships/image" Target="../media/image52.jpg"/><Relationship Id="rId4" Type="http://schemas.openxmlformats.org/officeDocument/2006/relationships/image" Target="../media/image46.jpg"/><Relationship Id="rId9" Type="http://schemas.openxmlformats.org/officeDocument/2006/relationships/image" Target="../media/image51.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eurometaux.eu/media/qnhn5k30/non-ferrous-metals-ceo-letter-on-energy-crisis-06-09-2022.pdf"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hyperlink" Target="https://tradingeconomics.com/commodity/coal" TargetMode="External"/><Relationship Id="rId7"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hyperlink" Target="https://time.com/6090732/china-coal-power-plants-emissions/" TargetMode="External"/><Relationship Id="rId9"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hyperlink" Target="https://iea.blob.core.windows.net/assets/ffd2a83b-8c30-4e9d-980a-52b6d9a86fdc/TheRoleofCriticalMineralsinCleanEnergyTransitions.pdf"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hyperlink" Target="https://iea.blob.core.windows.net/assets/ffd2a83b-8c30-4e9d-980a-52b6d9a86fdc/TheRoleofCriticalMineralsinCleanEnergyTransitions.pdf"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3" Type="http://schemas.openxmlformats.org/officeDocument/2006/relationships/hyperlink" Target="https://www.energy.gov/sites/default/files/2022-02/Neodymium%20Magnets%20Supply%20Chain%20Report%20-%20Final.pdf"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2.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www.bloomberg.com/news/features/2021-11-02/china-climate-goals-hinge-on-440-billion-nuclear-power-plan-to-rival-u-s"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chart" Target="../charts/chart14.xml"/><Relationship Id="rId4" Type="http://schemas.openxmlformats.org/officeDocument/2006/relationships/hyperlink" Target="https://www.solarpowerworldonline.com/2021/08/polysilicon-production-already-moving-out-of-xinjiang-but-china-still-dominate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4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g"/><Relationship Id="rId7"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 Id="rId9" Type="http://schemas.openxmlformats.org/officeDocument/2006/relationships/image" Target="../media/image81.jpg"/></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ted.com/talks/hans_rosling_the_magic_washing_machine?language=e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66C8-CC47-3249-AFC8-6FC5E94701C8}"/>
              </a:ext>
            </a:extLst>
          </p:cNvPr>
          <p:cNvSpPr>
            <a:spLocks noGrp="1"/>
          </p:cNvSpPr>
          <p:nvPr>
            <p:ph type="ctrTitle"/>
          </p:nvPr>
        </p:nvSpPr>
        <p:spPr>
          <a:xfrm>
            <a:off x="1389344" y="1773238"/>
            <a:ext cx="9413299" cy="1655762"/>
          </a:xfrm>
        </p:spPr>
        <p:txBody>
          <a:bodyPr>
            <a:noAutofit/>
          </a:bodyPr>
          <a:lstStyle/>
          <a:p>
            <a:r>
              <a:rPr lang="en-US" sz="5400" b="1" dirty="0">
                <a:latin typeface="Times New Roman" panose="02020603050405020304" pitchFamily="18" charset="0"/>
                <a:cs typeface="Times New Roman" panose="02020603050405020304" pitchFamily="18" charset="0"/>
              </a:rPr>
              <a:t>A Question Of Power: </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What’s Next For Electric Grids? </a:t>
            </a:r>
            <a:endParaRPr lang="en-US" sz="5400" b="1" i="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19125623-1C43-754C-8D72-1ABD6200896E}"/>
              </a:ext>
            </a:extLst>
          </p:cNvPr>
          <p:cNvSpPr>
            <a:spLocks noGrp="1"/>
          </p:cNvSpPr>
          <p:nvPr>
            <p:ph type="subTitle" idx="1"/>
          </p:nvPr>
        </p:nvSpPr>
        <p:spPr>
          <a:xfrm>
            <a:off x="2738471" y="3922187"/>
            <a:ext cx="6715046" cy="1639035"/>
          </a:xfrm>
        </p:spPr>
        <p:txBody>
          <a:bodyPr>
            <a:normAutofit fontScale="92500" lnSpcReduction="20000"/>
          </a:bodyPr>
          <a:lstStyle/>
          <a:p>
            <a:r>
              <a:rPr lang="en-US" sz="2800" b="1" dirty="0">
                <a:latin typeface="Times New Roman" panose="02020603050405020304" pitchFamily="18" charset="0"/>
                <a:cs typeface="Times New Roman" panose="02020603050405020304" pitchFamily="18" charset="0"/>
              </a:rPr>
              <a:t>Robert Bryce presentation to:</a:t>
            </a:r>
          </a:p>
          <a:p>
            <a:r>
              <a:rPr lang="en-US" sz="2800" b="1" dirty="0">
                <a:latin typeface="Times New Roman" panose="02020603050405020304" pitchFamily="18" charset="0"/>
                <a:cs typeface="Times New Roman" panose="02020603050405020304" pitchFamily="18" charset="0"/>
              </a:rPr>
              <a:t>MEAG Power </a:t>
            </a:r>
          </a:p>
          <a:p>
            <a:r>
              <a:rPr lang="en-US" sz="2800" b="1" dirty="0">
                <a:latin typeface="Times New Roman" panose="02020603050405020304" pitchFamily="18" charset="0"/>
                <a:cs typeface="Times New Roman" panose="02020603050405020304" pitchFamily="18" charset="0"/>
              </a:rPr>
              <a:t>Braselton, GA</a:t>
            </a:r>
          </a:p>
          <a:p>
            <a:r>
              <a:rPr lang="en-US" sz="2800" b="1" dirty="0">
                <a:latin typeface="Times New Roman" panose="02020603050405020304" pitchFamily="18" charset="0"/>
                <a:cs typeface="Times New Roman" panose="02020603050405020304" pitchFamily="18" charset="0"/>
              </a:rPr>
              <a:t>November 5, 2022</a:t>
            </a:r>
          </a:p>
          <a:p>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9358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902490" y="1728667"/>
            <a:ext cx="8387019" cy="2686289"/>
          </a:xfrm>
        </p:spPr>
        <p:txBody>
          <a:bodyPr>
            <a:normAutofit fontScale="90000"/>
          </a:bodyPr>
          <a:lstStyle/>
          <a:p>
            <a:pPr algn="ctr"/>
            <a:r>
              <a:rPr lang="en-US" sz="6700" b="1" dirty="0">
                <a:latin typeface="Times New Roman" panose="02020603050405020304" pitchFamily="18" charset="0"/>
                <a:cs typeface="Times New Roman" panose="02020603050405020304" pitchFamily="18" charset="0"/>
              </a:rPr>
              <a:t>Where Are We Today?  </a:t>
            </a:r>
            <a:br>
              <a:rPr lang="en-US" sz="6700" b="1" dirty="0">
                <a:latin typeface="Times New Roman" panose="02020603050405020304" pitchFamily="18" charset="0"/>
                <a:cs typeface="Times New Roman" panose="02020603050405020304" pitchFamily="18" charset="0"/>
              </a:rPr>
            </a:br>
            <a:br>
              <a:rPr lang="en-US" sz="2000" b="1" dirty="0">
                <a:latin typeface="Times New Roman" panose="02020603050405020304" pitchFamily="18" charset="0"/>
                <a:cs typeface="Times New Roman" panose="02020603050405020304" pitchFamily="18" charset="0"/>
              </a:rPr>
            </a:br>
            <a:r>
              <a:rPr lang="en-US" sz="6700" b="1" dirty="0">
                <a:latin typeface="Times New Roman" panose="02020603050405020304" pitchFamily="18" charset="0"/>
                <a:cs typeface="Times New Roman" panose="02020603050405020304" pitchFamily="18" charset="0"/>
              </a:rPr>
              <a:t>What Are The Key Challenges?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7" name="TextBox 1">
            <a:extLst>
              <a:ext uri="{FF2B5EF4-FFF2-40B4-BE49-F238E27FC236}">
                <a16:creationId xmlns:a16="http://schemas.microsoft.com/office/drawing/2014/main" id="{60700746-9902-CB4D-B0E3-3E02172D7E19}"/>
              </a:ext>
            </a:extLst>
          </p:cNvPr>
          <p:cNvSpPr txBox="1"/>
          <p:nvPr/>
        </p:nvSpPr>
        <p:spPr>
          <a:xfrm>
            <a:off x="10500463" y="6389090"/>
            <a:ext cx="1215611" cy="2939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2251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51CEA2-25FE-1740-89F2-E8649C28B8FE}"/>
              </a:ext>
            </a:extLst>
          </p:cNvPr>
          <p:cNvSpPr txBox="1"/>
          <p:nvPr/>
        </p:nvSpPr>
        <p:spPr>
          <a:xfrm>
            <a:off x="10822675" y="65236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44622A0-4216-48F3-BCA1-E7608C9FA931}"/>
              </a:ext>
            </a:extLst>
          </p:cNvPr>
          <p:cNvPicPr>
            <a:picLocks noChangeAspect="1"/>
          </p:cNvPicPr>
          <p:nvPr/>
        </p:nvPicPr>
        <p:blipFill>
          <a:blip r:embed="rId3"/>
          <a:stretch>
            <a:fillRect/>
          </a:stretch>
        </p:blipFill>
        <p:spPr>
          <a:xfrm>
            <a:off x="300703" y="117022"/>
            <a:ext cx="11590593" cy="6045998"/>
          </a:xfrm>
          <a:prstGeom prst="rect">
            <a:avLst/>
          </a:prstGeom>
        </p:spPr>
      </p:pic>
      <p:sp>
        <p:nvSpPr>
          <p:cNvPr id="10" name="TextBox 1">
            <a:extLst>
              <a:ext uri="{FF2B5EF4-FFF2-40B4-BE49-F238E27FC236}">
                <a16:creationId xmlns:a16="http://schemas.microsoft.com/office/drawing/2014/main" id="{449C88A8-2D3B-4C0D-B086-97DF86777B10}"/>
              </a:ext>
            </a:extLst>
          </p:cNvPr>
          <p:cNvSpPr txBox="1"/>
          <p:nvPr/>
        </p:nvSpPr>
        <p:spPr>
          <a:xfrm>
            <a:off x="10603894" y="6283223"/>
            <a:ext cx="1366841" cy="302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Google Shape;76;p10">
            <a:extLst>
              <a:ext uri="{FF2B5EF4-FFF2-40B4-BE49-F238E27FC236}">
                <a16:creationId xmlns:a16="http://schemas.microsoft.com/office/drawing/2014/main" id="{D137EEF0-ADEF-451D-B656-4367845BDD4B}"/>
              </a:ext>
            </a:extLst>
          </p:cNvPr>
          <p:cNvSpPr/>
          <p:nvPr/>
        </p:nvSpPr>
        <p:spPr>
          <a:xfrm>
            <a:off x="540735" y="6515630"/>
            <a:ext cx="3990625" cy="2514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A Question of Power, World Bank</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F5DE057-B019-EA4B-BB96-44918D44EBC5}"/>
              </a:ext>
            </a:extLst>
          </p:cNvPr>
          <p:cNvSpPr txBox="1"/>
          <p:nvPr/>
        </p:nvSpPr>
        <p:spPr>
          <a:xfrm>
            <a:off x="8770856" y="2413337"/>
            <a:ext cx="2820196" cy="1015663"/>
          </a:xfrm>
          <a:prstGeom prst="rect">
            <a:avLst/>
          </a:prstGeom>
          <a:noFill/>
        </p:spPr>
        <p:txBody>
          <a:bodyPr wrap="none" rtlCol="0">
            <a:spAutoFit/>
          </a:bodyPr>
          <a:lstStyle/>
          <a:p>
            <a:r>
              <a:rPr lang="en-US" sz="3000" b="1" dirty="0">
                <a:highlight>
                  <a:srgbClr val="FFFF00"/>
                </a:highlight>
              </a:rPr>
              <a:t>1,000 kWh/yr = </a:t>
            </a:r>
          </a:p>
          <a:p>
            <a:r>
              <a:rPr lang="en-US" sz="3000" b="1" dirty="0">
                <a:highlight>
                  <a:srgbClr val="FFFF00"/>
                </a:highlight>
              </a:rPr>
              <a:t>1 US refrigerator</a:t>
            </a:r>
          </a:p>
        </p:txBody>
      </p:sp>
    </p:spTree>
    <p:extLst>
      <p:ext uri="{BB962C8B-B14F-4D97-AF65-F5344CB8AC3E}">
        <p14:creationId xmlns:p14="http://schemas.microsoft.com/office/powerpoint/2010/main" val="3402904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EDBDE9-6DAB-D145-97C0-C11D45DD9ED2}"/>
              </a:ext>
            </a:extLst>
          </p:cNvPr>
          <p:cNvPicPr>
            <a:picLocks noChangeAspect="1"/>
          </p:cNvPicPr>
          <p:nvPr/>
        </p:nvPicPr>
        <p:blipFill>
          <a:blip r:embed="rId3"/>
          <a:stretch>
            <a:fillRect/>
          </a:stretch>
        </p:blipFill>
        <p:spPr>
          <a:xfrm>
            <a:off x="0" y="0"/>
            <a:ext cx="12245022" cy="6828432"/>
          </a:xfrm>
          <a:prstGeom prst="rect">
            <a:avLst/>
          </a:prstGeom>
        </p:spPr>
      </p:pic>
      <p:sp>
        <p:nvSpPr>
          <p:cNvPr id="2" name="TextBox 1">
            <a:extLst>
              <a:ext uri="{FF2B5EF4-FFF2-40B4-BE49-F238E27FC236}">
                <a16:creationId xmlns:a16="http://schemas.microsoft.com/office/drawing/2014/main" id="{2869BC93-7E5A-C940-8A71-701326BF83FF}"/>
              </a:ext>
            </a:extLst>
          </p:cNvPr>
          <p:cNvSpPr txBox="1"/>
          <p:nvPr/>
        </p:nvSpPr>
        <p:spPr>
          <a:xfrm>
            <a:off x="8837550" y="2906384"/>
            <a:ext cx="2820196" cy="1015663"/>
          </a:xfrm>
          <a:prstGeom prst="rect">
            <a:avLst/>
          </a:prstGeom>
          <a:noFill/>
        </p:spPr>
        <p:txBody>
          <a:bodyPr wrap="none" rtlCol="0">
            <a:spAutoFit/>
          </a:bodyPr>
          <a:lstStyle/>
          <a:p>
            <a:r>
              <a:rPr lang="en-US" sz="3000" b="1" dirty="0">
                <a:highlight>
                  <a:srgbClr val="FFFF00"/>
                </a:highlight>
              </a:rPr>
              <a:t>1,000 kWh/yr = </a:t>
            </a:r>
          </a:p>
          <a:p>
            <a:r>
              <a:rPr lang="en-US" sz="3000" b="1" dirty="0">
                <a:highlight>
                  <a:srgbClr val="FFFF00"/>
                </a:highlight>
              </a:rPr>
              <a:t>1 US refrigerator</a:t>
            </a:r>
          </a:p>
        </p:txBody>
      </p:sp>
    </p:spTree>
    <p:extLst>
      <p:ext uri="{BB962C8B-B14F-4D97-AF65-F5344CB8AC3E}">
        <p14:creationId xmlns:p14="http://schemas.microsoft.com/office/powerpoint/2010/main" val="737956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0549249-5238-A94B-8424-D20343643139}"/>
              </a:ext>
            </a:extLst>
          </p:cNvPr>
          <p:cNvSpPr txBox="1"/>
          <p:nvPr/>
        </p:nvSpPr>
        <p:spPr>
          <a:xfrm>
            <a:off x="286717" y="6488667"/>
            <a:ext cx="713800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rPr>
              <a:t>Source: Stanford Gas Initiative, IEA</a:t>
            </a:r>
          </a:p>
        </p:txBody>
      </p:sp>
      <p:pic>
        <p:nvPicPr>
          <p:cNvPr id="4" name="Picture 3">
            <a:extLst>
              <a:ext uri="{FF2B5EF4-FFF2-40B4-BE49-F238E27FC236}">
                <a16:creationId xmlns:a16="http://schemas.microsoft.com/office/drawing/2014/main" id="{9063AE93-9C63-734B-B792-AA4FD6ABDCD0}"/>
              </a:ext>
            </a:extLst>
          </p:cNvPr>
          <p:cNvPicPr>
            <a:picLocks noChangeAspect="1"/>
          </p:cNvPicPr>
          <p:nvPr/>
        </p:nvPicPr>
        <p:blipFill>
          <a:blip r:embed="rId2"/>
          <a:stretch>
            <a:fillRect/>
          </a:stretch>
        </p:blipFill>
        <p:spPr>
          <a:xfrm>
            <a:off x="709899" y="1916390"/>
            <a:ext cx="10772202" cy="4572277"/>
          </a:xfrm>
          <a:prstGeom prst="rect">
            <a:avLst/>
          </a:prstGeom>
        </p:spPr>
      </p:pic>
      <p:sp>
        <p:nvSpPr>
          <p:cNvPr id="5" name="TextBox 4">
            <a:extLst>
              <a:ext uri="{FF2B5EF4-FFF2-40B4-BE49-F238E27FC236}">
                <a16:creationId xmlns:a16="http://schemas.microsoft.com/office/drawing/2014/main" id="{566E7798-A54D-9342-9855-681404E1DA63}"/>
              </a:ext>
            </a:extLst>
          </p:cNvPr>
          <p:cNvSpPr txBox="1"/>
          <p:nvPr/>
        </p:nvSpPr>
        <p:spPr>
          <a:xfrm>
            <a:off x="1868608" y="124451"/>
            <a:ext cx="845478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Plus, 2.5 Billion People Are Still Using Traditional Biomass!</a:t>
            </a:r>
          </a:p>
        </p:txBody>
      </p:sp>
    </p:spTree>
    <p:extLst>
      <p:ext uri="{BB962C8B-B14F-4D97-AF65-F5344CB8AC3E}">
        <p14:creationId xmlns:p14="http://schemas.microsoft.com/office/powerpoint/2010/main" val="1991506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805541" y="375050"/>
            <a:ext cx="10580915" cy="962953"/>
          </a:xfrm>
        </p:spPr>
        <p:txBody>
          <a:bodyPr>
            <a:normAutofit/>
          </a:bodyPr>
          <a:lstStyle/>
          <a:p>
            <a:pPr algn="ctr"/>
            <a:r>
              <a:rPr lang="en-US" sz="4900" b="1" dirty="0">
                <a:latin typeface="Times New Roman" panose="02020603050405020304" pitchFamily="18" charset="0"/>
                <a:cs typeface="Times New Roman" panose="02020603050405020304" pitchFamily="18" charset="0"/>
              </a:rPr>
              <a:t>Electricity Generated by Region, 2021</a:t>
            </a:r>
            <a:endParaRPr lang="en-US" sz="4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402226" y="6269443"/>
            <a:ext cx="8066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BP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E0A68138-8486-3543-91D8-60841804BE01}"/>
              </a:ext>
            </a:extLst>
          </p:cNvPr>
          <p:cNvSpPr txBox="1"/>
          <p:nvPr/>
        </p:nvSpPr>
        <p:spPr>
          <a:xfrm>
            <a:off x="10744849" y="6234143"/>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Chart 2">
            <a:extLst>
              <a:ext uri="{FF2B5EF4-FFF2-40B4-BE49-F238E27FC236}">
                <a16:creationId xmlns:a16="http://schemas.microsoft.com/office/drawing/2014/main" id="{0194AB51-9AFF-3C45-B765-CA7390A3B2A1}"/>
              </a:ext>
            </a:extLst>
          </p:cNvPr>
          <p:cNvGraphicFramePr>
            <a:graphicFrameLocks/>
          </p:cNvGraphicFramePr>
          <p:nvPr/>
        </p:nvGraphicFramePr>
        <p:xfrm>
          <a:off x="689849" y="980930"/>
          <a:ext cx="10812298" cy="489614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E1C5681-7F19-2BE9-16E6-799D428D9F48}"/>
              </a:ext>
            </a:extLst>
          </p:cNvPr>
          <p:cNvSpPr txBox="1"/>
          <p:nvPr/>
        </p:nvSpPr>
        <p:spPr>
          <a:xfrm>
            <a:off x="4641111" y="5807778"/>
            <a:ext cx="313739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prstClr val="black"/>
                </a:solidFill>
                <a:latin typeface="Times New Roman" panose="02020603050405020304" pitchFamily="18" charset="0"/>
                <a:cs typeface="Times New Roman" panose="02020603050405020304" pitchFamily="18" charset="0"/>
              </a:rPr>
              <a:t>TWh generated/year</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29036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805541" y="385811"/>
            <a:ext cx="10580915" cy="962953"/>
          </a:xfrm>
        </p:spPr>
        <p:txBody>
          <a:bodyPr>
            <a:noAutofit/>
          </a:bodyPr>
          <a:lstStyle/>
          <a:p>
            <a:pPr algn="ctr"/>
            <a:r>
              <a:rPr lang="en-US" sz="4800" b="1" dirty="0">
                <a:latin typeface="Times New Roman" panose="02020603050405020304" pitchFamily="18" charset="0"/>
                <a:cs typeface="Times New Roman" panose="02020603050405020304" pitchFamily="18" charset="0"/>
              </a:rPr>
              <a:t>Global Electricity Production, </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1985 to 2021</a:t>
            </a:r>
          </a:p>
        </p:txBody>
      </p:sp>
      <p:sp>
        <p:nvSpPr>
          <p:cNvPr id="6" name="TextBox 5">
            <a:extLst>
              <a:ext uri="{FF2B5EF4-FFF2-40B4-BE49-F238E27FC236}">
                <a16:creationId xmlns:a16="http://schemas.microsoft.com/office/drawing/2014/main" id="{0B5D798F-219B-1C4F-AA9C-0C40B945EF95}"/>
              </a:ext>
            </a:extLst>
          </p:cNvPr>
          <p:cNvSpPr txBox="1"/>
          <p:nvPr/>
        </p:nvSpPr>
        <p:spPr>
          <a:xfrm>
            <a:off x="402226" y="6269443"/>
            <a:ext cx="8066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BP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447B1ED-C699-C646-9922-ED30504A4286}"/>
              </a:ext>
            </a:extLst>
          </p:cNvPr>
          <p:cNvSpPr txBox="1"/>
          <p:nvPr/>
        </p:nvSpPr>
        <p:spPr>
          <a:xfrm>
            <a:off x="4091731" y="6239591"/>
            <a:ext cx="40085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Terawatt-hours generated per year</a:t>
            </a:r>
          </a:p>
        </p:txBody>
      </p:sp>
      <p:sp>
        <p:nvSpPr>
          <p:cNvPr id="9" name="TextBox 1">
            <a:extLst>
              <a:ext uri="{FF2B5EF4-FFF2-40B4-BE49-F238E27FC236}">
                <a16:creationId xmlns:a16="http://schemas.microsoft.com/office/drawing/2014/main" id="{E0A68138-8486-3543-91D8-60841804BE01}"/>
              </a:ext>
            </a:extLst>
          </p:cNvPr>
          <p:cNvSpPr txBox="1"/>
          <p:nvPr/>
        </p:nvSpPr>
        <p:spPr>
          <a:xfrm>
            <a:off x="10744849" y="6234143"/>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7DE47FC9-C897-904E-A595-EF22283C7928}"/>
              </a:ext>
            </a:extLst>
          </p:cNvPr>
          <p:cNvSpPr txBox="1"/>
          <p:nvPr/>
        </p:nvSpPr>
        <p:spPr>
          <a:xfrm>
            <a:off x="3632332" y="1890313"/>
            <a:ext cx="53515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Average increase: +/- 500 TWh/yr</a:t>
            </a:r>
          </a:p>
        </p:txBody>
      </p:sp>
      <p:graphicFrame>
        <p:nvGraphicFramePr>
          <p:cNvPr id="3" name="Chart 2">
            <a:extLst>
              <a:ext uri="{FF2B5EF4-FFF2-40B4-BE49-F238E27FC236}">
                <a16:creationId xmlns:a16="http://schemas.microsoft.com/office/drawing/2014/main" id="{820697D8-53C7-3843-9214-ED4C308BCC89}"/>
              </a:ext>
            </a:extLst>
          </p:cNvPr>
          <p:cNvGraphicFramePr>
            <a:graphicFrameLocks/>
          </p:cNvGraphicFramePr>
          <p:nvPr/>
        </p:nvGraphicFramePr>
        <p:xfrm>
          <a:off x="1208857" y="1530026"/>
          <a:ext cx="9849730" cy="448755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A13BD08-C43C-C8BA-2AFE-9D7E8BD9D210}"/>
              </a:ext>
            </a:extLst>
          </p:cNvPr>
          <p:cNvSpPr txBox="1"/>
          <p:nvPr/>
        </p:nvSpPr>
        <p:spPr>
          <a:xfrm>
            <a:off x="7491971" y="3312138"/>
            <a:ext cx="3511667"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500 TWh/yr = 1 France</a:t>
            </a:r>
          </a:p>
        </p:txBody>
      </p:sp>
    </p:spTree>
    <p:extLst>
      <p:ext uri="{BB962C8B-B14F-4D97-AF65-F5344CB8AC3E}">
        <p14:creationId xmlns:p14="http://schemas.microsoft.com/office/powerpoint/2010/main" val="3591739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5D798F-219B-1C4F-AA9C-0C40B945EF95}"/>
              </a:ext>
            </a:extLst>
          </p:cNvPr>
          <p:cNvSpPr txBox="1"/>
          <p:nvPr/>
        </p:nvSpPr>
        <p:spPr>
          <a:xfrm>
            <a:off x="492987" y="6414976"/>
            <a:ext cx="42017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Reuters, San Francisco Chronicle, </a:t>
            </a:r>
            <a:r>
              <a:rPr kumimoji="0" lang="en-US" sz="1000" b="0" i="1" u="none" strike="noStrike" kern="1200" cap="none" spc="0" normalizeH="0" baseline="0" noProof="0" dirty="0" err="1">
                <a:ln>
                  <a:noFill/>
                </a:ln>
                <a:solidFill>
                  <a:srgbClr val="7F7F7F"/>
                </a:solidFill>
                <a:effectLst/>
                <a:uLnTx/>
                <a:uFillTx/>
                <a:latin typeface="Times New Roman" panose="02020603050405020304" pitchFamily="18" charset="0"/>
                <a:ea typeface="+mn-ea"/>
                <a:cs typeface="Times New Roman" panose="02020603050405020304" pitchFamily="18" charset="0"/>
              </a:rPr>
              <a:t>EcoWatch</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Yale Environment360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
            <a:extLst>
              <a:ext uri="{FF2B5EF4-FFF2-40B4-BE49-F238E27FC236}">
                <a16:creationId xmlns:a16="http://schemas.microsoft.com/office/drawing/2014/main" id="{65195FC0-29B8-1840-BA0A-4B8DA78F8FCE}"/>
              </a:ext>
            </a:extLst>
          </p:cNvPr>
          <p:cNvSpPr txBox="1"/>
          <p:nvPr/>
        </p:nvSpPr>
        <p:spPr>
          <a:xfrm>
            <a:off x="10500463" y="6389090"/>
            <a:ext cx="1215611" cy="2939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26A70160-A881-EC4D-A70D-5B36244A6498}"/>
              </a:ext>
            </a:extLst>
          </p:cNvPr>
          <p:cNvPicPr>
            <a:picLocks noChangeAspect="1"/>
          </p:cNvPicPr>
          <p:nvPr/>
        </p:nvPicPr>
        <p:blipFill>
          <a:blip r:embed="rId3"/>
          <a:stretch>
            <a:fillRect/>
          </a:stretch>
        </p:blipFill>
        <p:spPr>
          <a:xfrm>
            <a:off x="772510" y="244403"/>
            <a:ext cx="4932057" cy="5988927"/>
          </a:xfrm>
          <a:prstGeom prst="rect">
            <a:avLst/>
          </a:prstGeom>
        </p:spPr>
      </p:pic>
      <p:pic>
        <p:nvPicPr>
          <p:cNvPr id="16" name="Picture 15">
            <a:extLst>
              <a:ext uri="{FF2B5EF4-FFF2-40B4-BE49-F238E27FC236}">
                <a16:creationId xmlns:a16="http://schemas.microsoft.com/office/drawing/2014/main" id="{86B24DAC-1EAA-EF48-8B8E-B8788F3CCAB0}"/>
              </a:ext>
            </a:extLst>
          </p:cNvPr>
          <p:cNvPicPr>
            <a:picLocks noChangeAspect="1"/>
          </p:cNvPicPr>
          <p:nvPr/>
        </p:nvPicPr>
        <p:blipFill>
          <a:blip r:embed="rId4"/>
          <a:stretch>
            <a:fillRect/>
          </a:stretch>
        </p:blipFill>
        <p:spPr>
          <a:xfrm>
            <a:off x="6096000" y="244403"/>
            <a:ext cx="5444360" cy="6045117"/>
          </a:xfrm>
          <a:prstGeom prst="rect">
            <a:avLst/>
          </a:prstGeom>
        </p:spPr>
      </p:pic>
    </p:spTree>
    <p:extLst>
      <p:ext uri="{BB962C8B-B14F-4D97-AF65-F5344CB8AC3E}">
        <p14:creationId xmlns:p14="http://schemas.microsoft.com/office/powerpoint/2010/main" val="4078055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45046" y="697259"/>
            <a:ext cx="11701905" cy="1168706"/>
          </a:xfrm>
        </p:spPr>
        <p:txBody>
          <a:bodyPr>
            <a:noAutofit/>
          </a:bodyPr>
          <a:lstStyle/>
          <a:p>
            <a:pPr algn="ctr"/>
            <a:r>
              <a:rPr lang="en-US" b="1" dirty="0">
                <a:latin typeface="Times New Roman" panose="02020603050405020304" pitchFamily="18" charset="0"/>
                <a:cs typeface="Times New Roman" panose="02020603050405020304" pitchFamily="18" charset="0"/>
              </a:rPr>
              <a:t>Biden’s Zero-Carbon Grid Needs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2,700 TWh/yr Of New Zero-C Juice by 2035,</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From Where Will It Come? </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529460" y="6391051"/>
            <a:ext cx="8066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BP.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3A298805-CB85-C444-B30A-8134AF3F6C85}"/>
              </a:ext>
            </a:extLst>
          </p:cNvPr>
          <p:cNvSpPr txBox="1"/>
          <p:nvPr/>
        </p:nvSpPr>
        <p:spPr>
          <a:xfrm>
            <a:off x="3099121" y="5929386"/>
            <a:ext cx="59937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2021 Electricity Generation, Terawatt-hours</a:t>
            </a:r>
          </a:p>
        </p:txBody>
      </p:sp>
      <p:graphicFrame>
        <p:nvGraphicFramePr>
          <p:cNvPr id="14" name="Chart 13">
            <a:extLst>
              <a:ext uri="{FF2B5EF4-FFF2-40B4-BE49-F238E27FC236}">
                <a16:creationId xmlns:a16="http://schemas.microsoft.com/office/drawing/2014/main" id="{415E5411-3976-094C-927E-10D75D84881A}"/>
              </a:ext>
            </a:extLst>
          </p:cNvPr>
          <p:cNvGraphicFramePr>
            <a:graphicFrameLocks/>
          </p:cNvGraphicFramePr>
          <p:nvPr/>
        </p:nvGraphicFramePr>
        <p:xfrm>
          <a:off x="110359" y="2222938"/>
          <a:ext cx="11824138" cy="38111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634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27506" y="240834"/>
            <a:ext cx="11536987" cy="972576"/>
          </a:xfrm>
        </p:spPr>
        <p:txBody>
          <a:bodyPr>
            <a:noAutofit/>
          </a:bodyPr>
          <a:lstStyle/>
          <a:p>
            <a:pPr algn="ctr"/>
            <a:r>
              <a:rPr lang="en-US" sz="4800" b="1" dirty="0">
                <a:latin typeface="Times New Roman" panose="02020603050405020304" pitchFamily="18" charset="0"/>
                <a:cs typeface="Times New Roman" panose="02020603050405020304" pitchFamily="18" charset="0"/>
              </a:rPr>
              <a:t>Electrify Everything?</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EV Mandates &amp; Natural Gas Prohibitions </a:t>
            </a:r>
          </a:p>
        </p:txBody>
      </p:sp>
      <p:sp>
        <p:nvSpPr>
          <p:cNvPr id="6" name="TextBox 5">
            <a:extLst>
              <a:ext uri="{FF2B5EF4-FFF2-40B4-BE49-F238E27FC236}">
                <a16:creationId xmlns:a16="http://schemas.microsoft.com/office/drawing/2014/main" id="{0B5D798F-219B-1C4F-AA9C-0C40B945EF95}"/>
              </a:ext>
            </a:extLst>
          </p:cNvPr>
          <p:cNvSpPr txBox="1"/>
          <p:nvPr/>
        </p:nvSpPr>
        <p:spPr>
          <a:xfrm>
            <a:off x="492987" y="6414976"/>
            <a:ext cx="42017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Reuters, San Francisco Chronicle, </a:t>
            </a:r>
            <a:r>
              <a:rPr kumimoji="0" lang="en-US" sz="1000" b="0" i="1" u="none" strike="noStrike" kern="1200" cap="none" spc="0" normalizeH="0" baseline="0" noProof="0" dirty="0" err="1">
                <a:ln>
                  <a:noFill/>
                </a:ln>
                <a:solidFill>
                  <a:srgbClr val="7F7F7F"/>
                </a:solidFill>
                <a:effectLst/>
                <a:uLnTx/>
                <a:uFillTx/>
                <a:latin typeface="Times New Roman" panose="02020603050405020304" pitchFamily="18" charset="0"/>
                <a:ea typeface="+mn-ea"/>
                <a:cs typeface="Times New Roman" panose="02020603050405020304" pitchFamily="18" charset="0"/>
              </a:rPr>
              <a:t>EcoWatch</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Yale Environment360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61092C0-A37D-5D43-904F-E27E5870ED1B}"/>
              </a:ext>
            </a:extLst>
          </p:cNvPr>
          <p:cNvPicPr>
            <a:picLocks noChangeAspect="1"/>
          </p:cNvPicPr>
          <p:nvPr/>
        </p:nvPicPr>
        <p:blipFill>
          <a:blip r:embed="rId3"/>
          <a:stretch>
            <a:fillRect/>
          </a:stretch>
        </p:blipFill>
        <p:spPr>
          <a:xfrm>
            <a:off x="2508973" y="5648047"/>
            <a:ext cx="6845081" cy="670356"/>
          </a:xfrm>
          <a:prstGeom prst="rect">
            <a:avLst/>
          </a:prstGeom>
        </p:spPr>
      </p:pic>
      <p:sp>
        <p:nvSpPr>
          <p:cNvPr id="11" name="TextBox 1">
            <a:extLst>
              <a:ext uri="{FF2B5EF4-FFF2-40B4-BE49-F238E27FC236}">
                <a16:creationId xmlns:a16="http://schemas.microsoft.com/office/drawing/2014/main" id="{65195FC0-29B8-1840-BA0A-4B8DA78F8FCE}"/>
              </a:ext>
            </a:extLst>
          </p:cNvPr>
          <p:cNvSpPr txBox="1"/>
          <p:nvPr/>
        </p:nvSpPr>
        <p:spPr>
          <a:xfrm>
            <a:off x="10500463" y="6389090"/>
            <a:ext cx="1215611" cy="2939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CF55611-A39A-C44F-9E49-AE6BCEAC2EE1}"/>
              </a:ext>
            </a:extLst>
          </p:cNvPr>
          <p:cNvPicPr>
            <a:picLocks noChangeAspect="1"/>
          </p:cNvPicPr>
          <p:nvPr/>
        </p:nvPicPr>
        <p:blipFill>
          <a:blip r:embed="rId4"/>
          <a:stretch>
            <a:fillRect/>
          </a:stretch>
        </p:blipFill>
        <p:spPr>
          <a:xfrm>
            <a:off x="1150713" y="1558559"/>
            <a:ext cx="4128391" cy="1254997"/>
          </a:xfrm>
          <a:prstGeom prst="rect">
            <a:avLst/>
          </a:prstGeom>
        </p:spPr>
      </p:pic>
      <p:pic>
        <p:nvPicPr>
          <p:cNvPr id="12" name="Picture 11">
            <a:extLst>
              <a:ext uri="{FF2B5EF4-FFF2-40B4-BE49-F238E27FC236}">
                <a16:creationId xmlns:a16="http://schemas.microsoft.com/office/drawing/2014/main" id="{81F0B85A-A83D-B442-9A0D-07677954D293}"/>
              </a:ext>
            </a:extLst>
          </p:cNvPr>
          <p:cNvPicPr>
            <a:picLocks noChangeAspect="1"/>
          </p:cNvPicPr>
          <p:nvPr/>
        </p:nvPicPr>
        <p:blipFill>
          <a:blip r:embed="rId5"/>
          <a:stretch>
            <a:fillRect/>
          </a:stretch>
        </p:blipFill>
        <p:spPr>
          <a:xfrm>
            <a:off x="8206240" y="4195868"/>
            <a:ext cx="3813563" cy="1370499"/>
          </a:xfrm>
          <a:prstGeom prst="rect">
            <a:avLst/>
          </a:prstGeom>
        </p:spPr>
      </p:pic>
      <p:pic>
        <p:nvPicPr>
          <p:cNvPr id="14" name="Picture 13">
            <a:extLst>
              <a:ext uri="{FF2B5EF4-FFF2-40B4-BE49-F238E27FC236}">
                <a16:creationId xmlns:a16="http://schemas.microsoft.com/office/drawing/2014/main" id="{EB2D0CE5-6DFB-5E94-5AD5-8FB209F7D806}"/>
              </a:ext>
            </a:extLst>
          </p:cNvPr>
          <p:cNvPicPr>
            <a:picLocks noChangeAspect="1"/>
          </p:cNvPicPr>
          <p:nvPr/>
        </p:nvPicPr>
        <p:blipFill>
          <a:blip r:embed="rId6"/>
          <a:stretch>
            <a:fillRect/>
          </a:stretch>
        </p:blipFill>
        <p:spPr>
          <a:xfrm>
            <a:off x="5546376" y="1577793"/>
            <a:ext cx="5974496" cy="1254997"/>
          </a:xfrm>
          <a:prstGeom prst="rect">
            <a:avLst/>
          </a:prstGeom>
        </p:spPr>
      </p:pic>
      <p:pic>
        <p:nvPicPr>
          <p:cNvPr id="20" name="Picture 19">
            <a:extLst>
              <a:ext uri="{FF2B5EF4-FFF2-40B4-BE49-F238E27FC236}">
                <a16:creationId xmlns:a16="http://schemas.microsoft.com/office/drawing/2014/main" id="{18888B8D-00E5-3B2B-5EBA-2BA8ED2F0B86}"/>
              </a:ext>
            </a:extLst>
          </p:cNvPr>
          <p:cNvPicPr>
            <a:picLocks noChangeAspect="1"/>
          </p:cNvPicPr>
          <p:nvPr/>
        </p:nvPicPr>
        <p:blipFill>
          <a:blip r:embed="rId7"/>
          <a:stretch>
            <a:fillRect/>
          </a:stretch>
        </p:blipFill>
        <p:spPr>
          <a:xfrm>
            <a:off x="2303879" y="3010771"/>
            <a:ext cx="7584242" cy="1103417"/>
          </a:xfrm>
          <a:prstGeom prst="rect">
            <a:avLst/>
          </a:prstGeom>
        </p:spPr>
      </p:pic>
      <p:pic>
        <p:nvPicPr>
          <p:cNvPr id="5" name="Picture 4">
            <a:extLst>
              <a:ext uri="{FF2B5EF4-FFF2-40B4-BE49-F238E27FC236}">
                <a16:creationId xmlns:a16="http://schemas.microsoft.com/office/drawing/2014/main" id="{F3A3D776-B0D7-5308-5B3A-31BCEC0A555F}"/>
              </a:ext>
            </a:extLst>
          </p:cNvPr>
          <p:cNvPicPr>
            <a:picLocks noChangeAspect="1"/>
          </p:cNvPicPr>
          <p:nvPr/>
        </p:nvPicPr>
        <p:blipFill>
          <a:blip r:embed="rId8"/>
          <a:stretch>
            <a:fillRect/>
          </a:stretch>
        </p:blipFill>
        <p:spPr>
          <a:xfrm>
            <a:off x="529686" y="4266407"/>
            <a:ext cx="7318539" cy="1033034"/>
          </a:xfrm>
          <a:prstGeom prst="rect">
            <a:avLst/>
          </a:prstGeom>
        </p:spPr>
      </p:pic>
    </p:spTree>
    <p:extLst>
      <p:ext uri="{BB962C8B-B14F-4D97-AF65-F5344CB8AC3E}">
        <p14:creationId xmlns:p14="http://schemas.microsoft.com/office/powerpoint/2010/main" val="2066544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714188" y="399145"/>
            <a:ext cx="10763611" cy="1022227"/>
          </a:xfrm>
        </p:spPr>
        <p:txBody>
          <a:bodyPr>
            <a:noAutofit/>
          </a:bodyPr>
          <a:lstStyle/>
          <a:p>
            <a:pPr algn="ctr"/>
            <a:r>
              <a:rPr lang="en-US" sz="4600" b="1" dirty="0">
                <a:latin typeface="Times New Roman" panose="02020603050405020304" pitchFamily="18" charset="0"/>
                <a:cs typeface="Times New Roman" panose="02020603050405020304" pitchFamily="18" charset="0"/>
              </a:rPr>
              <a:t>US Natural Gas Power Burn, 1997 to 2021</a:t>
            </a:r>
          </a:p>
        </p:txBody>
      </p:sp>
      <p:sp>
        <p:nvSpPr>
          <p:cNvPr id="6" name="TextBox 5">
            <a:extLst>
              <a:ext uri="{FF2B5EF4-FFF2-40B4-BE49-F238E27FC236}">
                <a16:creationId xmlns:a16="http://schemas.microsoft.com/office/drawing/2014/main" id="{0B5D798F-219B-1C4F-AA9C-0C40B945EF95}"/>
              </a:ext>
            </a:extLst>
          </p:cNvPr>
          <p:cNvSpPr txBox="1"/>
          <p:nvPr/>
        </p:nvSpPr>
        <p:spPr>
          <a:xfrm>
            <a:off x="414378" y="6501225"/>
            <a:ext cx="435164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EIA,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https://www.eia.gov/dnav/ng/ng_cons_sum_dcu_nus_a.htm</a:t>
            </a:r>
            <a:endPar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447B1ED-C699-C646-9922-ED30504A4286}"/>
              </a:ext>
            </a:extLst>
          </p:cNvPr>
          <p:cNvSpPr txBox="1"/>
          <p:nvPr/>
        </p:nvSpPr>
        <p:spPr>
          <a:xfrm>
            <a:off x="4550345" y="5926467"/>
            <a:ext cx="30912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Trillion cubic feet per year</a:t>
            </a:r>
          </a:p>
        </p:txBody>
      </p:sp>
      <p:sp>
        <p:nvSpPr>
          <p:cNvPr id="10" name="TextBox 1">
            <a:extLst>
              <a:ext uri="{FF2B5EF4-FFF2-40B4-BE49-F238E27FC236}">
                <a16:creationId xmlns:a16="http://schemas.microsoft.com/office/drawing/2014/main" id="{1A874A51-A18F-3A4C-A132-6C728999D540}"/>
              </a:ext>
            </a:extLst>
          </p:cNvPr>
          <p:cNvSpPr txBox="1"/>
          <p:nvPr/>
        </p:nvSpPr>
        <p:spPr>
          <a:xfrm>
            <a:off x="10318812" y="6411215"/>
            <a:ext cx="1243207" cy="2251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431A4CA-1BC0-FF44-99D1-A30F36147EAD}"/>
              </a:ext>
            </a:extLst>
          </p:cNvPr>
          <p:cNvSpPr txBox="1"/>
          <p:nvPr/>
        </p:nvSpPr>
        <p:spPr>
          <a:xfrm>
            <a:off x="1656079" y="1774573"/>
            <a:ext cx="30828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Enron Bankruptcy</a:t>
            </a:r>
          </a:p>
        </p:txBody>
      </p:sp>
      <p:sp>
        <p:nvSpPr>
          <p:cNvPr id="5" name="Down Arrow 4">
            <a:extLst>
              <a:ext uri="{FF2B5EF4-FFF2-40B4-BE49-F238E27FC236}">
                <a16:creationId xmlns:a16="http://schemas.microsoft.com/office/drawing/2014/main" id="{F186C6D5-E942-8A40-B71A-0E7932E57E5F}"/>
              </a:ext>
            </a:extLst>
          </p:cNvPr>
          <p:cNvSpPr/>
          <p:nvPr/>
        </p:nvSpPr>
        <p:spPr>
          <a:xfrm>
            <a:off x="3197495" y="2366231"/>
            <a:ext cx="148513" cy="1197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hart 11">
            <a:extLst>
              <a:ext uri="{FF2B5EF4-FFF2-40B4-BE49-F238E27FC236}">
                <a16:creationId xmlns:a16="http://schemas.microsoft.com/office/drawing/2014/main" id="{19555C00-C4E5-F043-832C-1B92E8FFFA94}"/>
              </a:ext>
            </a:extLst>
          </p:cNvPr>
          <p:cNvGraphicFramePr>
            <a:graphicFrameLocks/>
          </p:cNvGraphicFramePr>
          <p:nvPr>
            <p:extLst>
              <p:ext uri="{D42A27DB-BD31-4B8C-83A1-F6EECF244321}">
                <p14:modId xmlns:p14="http://schemas.microsoft.com/office/powerpoint/2010/main" val="3105626968"/>
              </p:ext>
            </p:extLst>
          </p:nvPr>
        </p:nvGraphicFramePr>
        <p:xfrm>
          <a:off x="714188" y="1977913"/>
          <a:ext cx="10763611" cy="37452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2172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51CEA2-25FE-1740-89F2-E8649C28B8FE}"/>
              </a:ext>
            </a:extLst>
          </p:cNvPr>
          <p:cNvSpPr txBox="1"/>
          <p:nvPr/>
        </p:nvSpPr>
        <p:spPr>
          <a:xfrm>
            <a:off x="10822675" y="65236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Google Shape;76;p10">
            <a:extLst>
              <a:ext uri="{FF2B5EF4-FFF2-40B4-BE49-F238E27FC236}">
                <a16:creationId xmlns:a16="http://schemas.microsoft.com/office/drawing/2014/main" id="{6E757AB5-B073-4ED5-ABC3-7D5B5E41D972}"/>
              </a:ext>
            </a:extLst>
          </p:cNvPr>
          <p:cNvSpPr/>
          <p:nvPr/>
        </p:nvSpPr>
        <p:spPr>
          <a:xfrm>
            <a:off x="529274" y="6385475"/>
            <a:ext cx="8494574" cy="218526"/>
          </a:xfrm>
          <a:prstGeom prst="rect">
            <a:avLst/>
          </a:prstGeom>
          <a:noFill/>
          <a:ln>
            <a:noFill/>
          </a:ln>
        </p:spPr>
        <p:txBody>
          <a:bodyPr spcFirstLastPara="1" wrap="square" lIns="91425" tIns="45700" rIns="91425" bIns="45700" anchor="t" anchorCtr="0">
            <a:noAutofit/>
          </a:bodyPr>
          <a:lstStyle/>
          <a:p>
            <a:pPr lvl="0">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Our World </a:t>
            </a:r>
            <a:r>
              <a:rPr lang="en-US" sz="1000" i="1" dirty="0">
                <a:solidFill>
                  <a:srgbClr val="7F7F7F"/>
                </a:solidFill>
                <a:latin typeface="Arial"/>
                <a:ea typeface="Arial"/>
                <a:cs typeface="Arial"/>
                <a:sym typeface="Arial"/>
              </a:rPr>
              <a:t>In Data,  https://</a:t>
            </a:r>
            <a:r>
              <a:rPr lang="en-US" sz="1000" i="1" dirty="0" err="1">
                <a:solidFill>
                  <a:srgbClr val="7F7F7F"/>
                </a:solidFill>
                <a:latin typeface="Arial"/>
                <a:ea typeface="Arial"/>
                <a:cs typeface="Arial"/>
                <a:sym typeface="Arial"/>
              </a:rPr>
              <a:t>ourworldindata.org</a:t>
            </a:r>
            <a:r>
              <a:rPr lang="en-US" sz="1000" i="1" dirty="0">
                <a:solidFill>
                  <a:srgbClr val="7F7F7F"/>
                </a:solidFill>
                <a:latin typeface="Arial"/>
                <a:ea typeface="Arial"/>
                <a:cs typeface="Arial"/>
                <a:sym typeface="Arial"/>
              </a:rPr>
              <a:t>/</a:t>
            </a:r>
            <a:r>
              <a:rPr lang="en-US" sz="1000" i="1" dirty="0" err="1">
                <a:solidFill>
                  <a:srgbClr val="7F7F7F"/>
                </a:solidFill>
                <a:latin typeface="Arial"/>
                <a:ea typeface="Arial"/>
                <a:cs typeface="Arial"/>
                <a:sym typeface="Arial"/>
              </a:rPr>
              <a:t>grapher</a:t>
            </a:r>
            <a:r>
              <a:rPr lang="en-US" sz="1000" i="1" dirty="0">
                <a:solidFill>
                  <a:srgbClr val="7F7F7F"/>
                </a:solidFill>
                <a:latin typeface="Arial"/>
                <a:ea typeface="Arial"/>
                <a:cs typeface="Arial"/>
                <a:sym typeface="Arial"/>
              </a:rPr>
              <a:t>/the-price-for-lighting-per-million-lumen-hours-in-the-uk-in-british-pound </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
            <a:extLst>
              <a:ext uri="{FF2B5EF4-FFF2-40B4-BE49-F238E27FC236}">
                <a16:creationId xmlns:a16="http://schemas.microsoft.com/office/drawing/2014/main" id="{B9BD8127-188F-554B-B9CD-DD2FC603022D}"/>
              </a:ext>
            </a:extLst>
          </p:cNvPr>
          <p:cNvSpPr txBox="1"/>
          <p:nvPr/>
        </p:nvSpPr>
        <p:spPr>
          <a:xfrm>
            <a:off x="10503515" y="6385475"/>
            <a:ext cx="1261765" cy="2185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78124244-8F62-BA47-A23F-C7F41BF23FB1}"/>
              </a:ext>
            </a:extLst>
          </p:cNvPr>
          <p:cNvSpPr txBox="1"/>
          <p:nvPr/>
        </p:nvSpPr>
        <p:spPr>
          <a:xfrm>
            <a:off x="875949" y="193004"/>
            <a:ext cx="10440101" cy="769441"/>
          </a:xfrm>
          <a:prstGeom prst="rect">
            <a:avLst/>
          </a:prstGeom>
          <a:noFill/>
        </p:spPr>
        <p:txBody>
          <a:bodyPr wrap="none" rtlCol="0">
            <a:spAutoFit/>
          </a:bodyPr>
          <a:lstStyle/>
          <a:p>
            <a:pPr algn="ctr"/>
            <a:r>
              <a:rPr lang="en-US" sz="4400" b="1" dirty="0">
                <a:latin typeface="Times New Roman" panose="02020603050405020304" pitchFamily="18" charset="0"/>
                <a:cs typeface="Times New Roman" panose="02020603050405020304" pitchFamily="18" charset="0"/>
              </a:rPr>
              <a:t>Price For Lighting in the UK, 1492 to 2006</a:t>
            </a:r>
          </a:p>
        </p:txBody>
      </p:sp>
      <p:sp>
        <p:nvSpPr>
          <p:cNvPr id="10" name="TextBox 9">
            <a:extLst>
              <a:ext uri="{FF2B5EF4-FFF2-40B4-BE49-F238E27FC236}">
                <a16:creationId xmlns:a16="http://schemas.microsoft.com/office/drawing/2014/main" id="{72887E11-5670-864C-B160-6D92BFCC41AC}"/>
              </a:ext>
            </a:extLst>
          </p:cNvPr>
          <p:cNvSpPr txBox="1"/>
          <p:nvPr/>
        </p:nvSpPr>
        <p:spPr>
          <a:xfrm>
            <a:off x="2367957" y="5985365"/>
            <a:ext cx="7456080"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Price per million lumen-hours in inflation-adjusted British Pounds</a:t>
            </a:r>
          </a:p>
        </p:txBody>
      </p:sp>
      <p:pic>
        <p:nvPicPr>
          <p:cNvPr id="3" name="Picture 2">
            <a:extLst>
              <a:ext uri="{FF2B5EF4-FFF2-40B4-BE49-F238E27FC236}">
                <a16:creationId xmlns:a16="http://schemas.microsoft.com/office/drawing/2014/main" id="{E7694095-F2FC-B74E-9493-4DD04EDCD6D8}"/>
              </a:ext>
            </a:extLst>
          </p:cNvPr>
          <p:cNvPicPr>
            <a:picLocks noChangeAspect="1"/>
          </p:cNvPicPr>
          <p:nvPr/>
        </p:nvPicPr>
        <p:blipFill>
          <a:blip r:embed="rId3"/>
          <a:stretch>
            <a:fillRect/>
          </a:stretch>
        </p:blipFill>
        <p:spPr>
          <a:xfrm>
            <a:off x="1014710" y="1065218"/>
            <a:ext cx="10162575" cy="4852602"/>
          </a:xfrm>
          <a:prstGeom prst="rect">
            <a:avLst/>
          </a:prstGeom>
        </p:spPr>
      </p:pic>
    </p:spTree>
    <p:extLst>
      <p:ext uri="{BB962C8B-B14F-4D97-AF65-F5344CB8AC3E}">
        <p14:creationId xmlns:p14="http://schemas.microsoft.com/office/powerpoint/2010/main" val="433442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0549249-5238-A94B-8424-D20343643139}"/>
              </a:ext>
            </a:extLst>
          </p:cNvPr>
          <p:cNvSpPr txBox="1"/>
          <p:nvPr/>
        </p:nvSpPr>
        <p:spPr>
          <a:xfrm>
            <a:off x="286717" y="6488667"/>
            <a:ext cx="713800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rPr>
              <a:t>Source: Media outlets</a:t>
            </a:r>
          </a:p>
        </p:txBody>
      </p:sp>
      <p:pic>
        <p:nvPicPr>
          <p:cNvPr id="10" name="Picture 9">
            <a:extLst>
              <a:ext uri="{FF2B5EF4-FFF2-40B4-BE49-F238E27FC236}">
                <a16:creationId xmlns:a16="http://schemas.microsoft.com/office/drawing/2014/main" id="{70E06299-EDEA-A243-B85F-9D77169D78FE}"/>
              </a:ext>
            </a:extLst>
          </p:cNvPr>
          <p:cNvPicPr>
            <a:picLocks noChangeAspect="1"/>
          </p:cNvPicPr>
          <p:nvPr/>
        </p:nvPicPr>
        <p:blipFill>
          <a:blip r:embed="rId2"/>
          <a:stretch>
            <a:fillRect/>
          </a:stretch>
        </p:blipFill>
        <p:spPr>
          <a:xfrm>
            <a:off x="6652041" y="3475867"/>
            <a:ext cx="5337896" cy="866545"/>
          </a:xfrm>
          <a:prstGeom prst="rect">
            <a:avLst/>
          </a:prstGeom>
        </p:spPr>
      </p:pic>
      <p:sp>
        <p:nvSpPr>
          <p:cNvPr id="2" name="TextBox 1">
            <a:extLst>
              <a:ext uri="{FF2B5EF4-FFF2-40B4-BE49-F238E27FC236}">
                <a16:creationId xmlns:a16="http://schemas.microsoft.com/office/drawing/2014/main" id="{EAE59D24-7E0C-154F-B517-302BA763ABD7}"/>
              </a:ext>
            </a:extLst>
          </p:cNvPr>
          <p:cNvSpPr txBox="1"/>
          <p:nvPr/>
        </p:nvSpPr>
        <p:spPr>
          <a:xfrm>
            <a:off x="79607" y="166415"/>
            <a:ext cx="1203278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Big Wind: Friction From Norway to Nebraska</a:t>
            </a:r>
            <a:endParaRPr kumimoji="0" lang="en-US" sz="4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25066DA-B084-CC4C-A4E9-B6FA5DFA83CD}"/>
              </a:ext>
            </a:extLst>
          </p:cNvPr>
          <p:cNvPicPr>
            <a:picLocks noChangeAspect="1"/>
          </p:cNvPicPr>
          <p:nvPr/>
        </p:nvPicPr>
        <p:blipFill>
          <a:blip r:embed="rId3"/>
          <a:stretch>
            <a:fillRect/>
          </a:stretch>
        </p:blipFill>
        <p:spPr>
          <a:xfrm>
            <a:off x="6652041" y="2767186"/>
            <a:ext cx="5333970" cy="595345"/>
          </a:xfrm>
          <a:prstGeom prst="rect">
            <a:avLst/>
          </a:prstGeom>
        </p:spPr>
      </p:pic>
      <p:sp>
        <p:nvSpPr>
          <p:cNvPr id="14" name="TextBox 1">
            <a:extLst>
              <a:ext uri="{FF2B5EF4-FFF2-40B4-BE49-F238E27FC236}">
                <a16:creationId xmlns:a16="http://schemas.microsoft.com/office/drawing/2014/main" id="{8819FD17-9DB1-C441-8958-3CB91262726E}"/>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89573D5A-1B54-AE4E-B1CB-2CD705F0F322}"/>
              </a:ext>
            </a:extLst>
          </p:cNvPr>
          <p:cNvPicPr>
            <a:picLocks noChangeAspect="1"/>
          </p:cNvPicPr>
          <p:nvPr/>
        </p:nvPicPr>
        <p:blipFill>
          <a:blip r:embed="rId4"/>
          <a:stretch>
            <a:fillRect/>
          </a:stretch>
        </p:blipFill>
        <p:spPr>
          <a:xfrm>
            <a:off x="6652041" y="1941175"/>
            <a:ext cx="3623083" cy="725836"/>
          </a:xfrm>
          <a:prstGeom prst="rect">
            <a:avLst/>
          </a:prstGeom>
        </p:spPr>
      </p:pic>
      <p:pic>
        <p:nvPicPr>
          <p:cNvPr id="8" name="Picture 7">
            <a:extLst>
              <a:ext uri="{FF2B5EF4-FFF2-40B4-BE49-F238E27FC236}">
                <a16:creationId xmlns:a16="http://schemas.microsoft.com/office/drawing/2014/main" id="{D93F649B-F4CF-E04D-969C-C5FA4E2E5AFD}"/>
              </a:ext>
            </a:extLst>
          </p:cNvPr>
          <p:cNvPicPr>
            <a:picLocks noChangeAspect="1"/>
          </p:cNvPicPr>
          <p:nvPr/>
        </p:nvPicPr>
        <p:blipFill>
          <a:blip r:embed="rId5"/>
          <a:stretch>
            <a:fillRect/>
          </a:stretch>
        </p:blipFill>
        <p:spPr>
          <a:xfrm>
            <a:off x="6652041" y="966634"/>
            <a:ext cx="3033316" cy="876817"/>
          </a:xfrm>
          <a:prstGeom prst="rect">
            <a:avLst/>
          </a:prstGeom>
        </p:spPr>
      </p:pic>
      <p:pic>
        <p:nvPicPr>
          <p:cNvPr id="16" name="Picture 15">
            <a:extLst>
              <a:ext uri="{FF2B5EF4-FFF2-40B4-BE49-F238E27FC236}">
                <a16:creationId xmlns:a16="http://schemas.microsoft.com/office/drawing/2014/main" id="{97264D3E-1D1F-36E1-8E29-5F2AFBFFF4A1}"/>
              </a:ext>
            </a:extLst>
          </p:cNvPr>
          <p:cNvPicPr>
            <a:picLocks noChangeAspect="1"/>
          </p:cNvPicPr>
          <p:nvPr/>
        </p:nvPicPr>
        <p:blipFill>
          <a:blip r:embed="rId6"/>
          <a:stretch>
            <a:fillRect/>
          </a:stretch>
        </p:blipFill>
        <p:spPr>
          <a:xfrm>
            <a:off x="286717" y="1028544"/>
            <a:ext cx="6142612" cy="3985206"/>
          </a:xfrm>
          <a:prstGeom prst="rect">
            <a:avLst/>
          </a:prstGeom>
        </p:spPr>
      </p:pic>
      <p:pic>
        <p:nvPicPr>
          <p:cNvPr id="20" name="Picture 19">
            <a:extLst>
              <a:ext uri="{FF2B5EF4-FFF2-40B4-BE49-F238E27FC236}">
                <a16:creationId xmlns:a16="http://schemas.microsoft.com/office/drawing/2014/main" id="{8B2593E5-7D63-A41B-2884-C1D96CEB27C7}"/>
              </a:ext>
            </a:extLst>
          </p:cNvPr>
          <p:cNvPicPr>
            <a:picLocks noChangeAspect="1"/>
          </p:cNvPicPr>
          <p:nvPr/>
        </p:nvPicPr>
        <p:blipFill>
          <a:blip r:embed="rId7"/>
          <a:stretch>
            <a:fillRect/>
          </a:stretch>
        </p:blipFill>
        <p:spPr>
          <a:xfrm>
            <a:off x="6652041" y="4467563"/>
            <a:ext cx="4195499" cy="893019"/>
          </a:xfrm>
          <a:prstGeom prst="rect">
            <a:avLst/>
          </a:prstGeom>
        </p:spPr>
      </p:pic>
      <p:pic>
        <p:nvPicPr>
          <p:cNvPr id="3" name="Picture 2">
            <a:extLst>
              <a:ext uri="{FF2B5EF4-FFF2-40B4-BE49-F238E27FC236}">
                <a16:creationId xmlns:a16="http://schemas.microsoft.com/office/drawing/2014/main" id="{1A635E36-6DC6-2A94-4B68-61EE29BCDAF7}"/>
              </a:ext>
            </a:extLst>
          </p:cNvPr>
          <p:cNvPicPr>
            <a:picLocks noChangeAspect="1"/>
          </p:cNvPicPr>
          <p:nvPr/>
        </p:nvPicPr>
        <p:blipFill>
          <a:blip r:embed="rId8"/>
          <a:stretch>
            <a:fillRect/>
          </a:stretch>
        </p:blipFill>
        <p:spPr>
          <a:xfrm>
            <a:off x="403985" y="5176062"/>
            <a:ext cx="3773981" cy="1133603"/>
          </a:xfrm>
          <a:prstGeom prst="rect">
            <a:avLst/>
          </a:prstGeom>
        </p:spPr>
      </p:pic>
      <p:pic>
        <p:nvPicPr>
          <p:cNvPr id="7" name="Picture 6">
            <a:extLst>
              <a:ext uri="{FF2B5EF4-FFF2-40B4-BE49-F238E27FC236}">
                <a16:creationId xmlns:a16="http://schemas.microsoft.com/office/drawing/2014/main" id="{64665E14-F360-6074-F034-47A19C863797}"/>
              </a:ext>
            </a:extLst>
          </p:cNvPr>
          <p:cNvPicPr>
            <a:picLocks noChangeAspect="1"/>
          </p:cNvPicPr>
          <p:nvPr/>
        </p:nvPicPr>
        <p:blipFill>
          <a:blip r:embed="rId9"/>
          <a:stretch>
            <a:fillRect/>
          </a:stretch>
        </p:blipFill>
        <p:spPr>
          <a:xfrm>
            <a:off x="4390114" y="5495631"/>
            <a:ext cx="5642971" cy="993036"/>
          </a:xfrm>
          <a:prstGeom prst="rect">
            <a:avLst/>
          </a:prstGeom>
        </p:spPr>
      </p:pic>
    </p:spTree>
    <p:extLst>
      <p:ext uri="{BB962C8B-B14F-4D97-AF65-F5344CB8AC3E}">
        <p14:creationId xmlns:p14="http://schemas.microsoft.com/office/powerpoint/2010/main" val="158918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6;p10">
            <a:extLst>
              <a:ext uri="{FF2B5EF4-FFF2-40B4-BE49-F238E27FC236}">
                <a16:creationId xmlns:a16="http://schemas.microsoft.com/office/drawing/2014/main" id="{CF2B2088-AEEF-4E43-BB32-E7CA16075BB3}"/>
              </a:ext>
            </a:extLst>
          </p:cNvPr>
          <p:cNvSpPr/>
          <p:nvPr/>
        </p:nvSpPr>
        <p:spPr>
          <a:xfrm>
            <a:off x="268704" y="6502987"/>
            <a:ext cx="3990625" cy="2514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a:t>
            </a:r>
            <a:r>
              <a:rPr lang="en-US" sz="1000" i="1" dirty="0">
                <a:solidFill>
                  <a:srgbClr val="7F7F7F"/>
                </a:solidFill>
                <a:latin typeface="Arial"/>
                <a:ea typeface="Arial"/>
                <a:cs typeface="Arial"/>
                <a:sym typeface="Arial"/>
              </a:rPr>
              <a:t>Renewable Rejection Database</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
            <a:extLst>
              <a:ext uri="{FF2B5EF4-FFF2-40B4-BE49-F238E27FC236}">
                <a16:creationId xmlns:a16="http://schemas.microsoft.com/office/drawing/2014/main" id="{EE3A7461-993F-43B7-B7CA-7A7A6C939180}"/>
              </a:ext>
            </a:extLst>
          </p:cNvPr>
          <p:cNvSpPr txBox="1"/>
          <p:nvPr/>
        </p:nvSpPr>
        <p:spPr>
          <a:xfrm>
            <a:off x="10648986" y="65084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a:extLst>
              <a:ext uri="{FF2B5EF4-FFF2-40B4-BE49-F238E27FC236}">
                <a16:creationId xmlns:a16="http://schemas.microsoft.com/office/drawing/2014/main" id="{B0E9B174-43CC-4AA9-9EB6-FF62DF839B80}"/>
              </a:ext>
            </a:extLst>
          </p:cNvPr>
          <p:cNvSpPr/>
          <p:nvPr/>
        </p:nvSpPr>
        <p:spPr>
          <a:xfrm>
            <a:off x="7224074" y="1314055"/>
            <a:ext cx="3523817" cy="21149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Times New Roman" panose="02020603050405020304" pitchFamily="18" charset="0"/>
                <a:cs typeface="Times New Roman" panose="02020603050405020304" pitchFamily="18" charset="0"/>
              </a:rPr>
              <a:t>At least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370 rejections or restrictions since 2015 </a:t>
            </a:r>
          </a:p>
        </p:txBody>
      </p:sp>
      <p:sp>
        <p:nvSpPr>
          <p:cNvPr id="10" name="TextBox 9">
            <a:extLst>
              <a:ext uri="{FF2B5EF4-FFF2-40B4-BE49-F238E27FC236}">
                <a16:creationId xmlns:a16="http://schemas.microsoft.com/office/drawing/2014/main" id="{5D6D3F39-40DA-6346-94F1-AD07A8B164F4}"/>
              </a:ext>
            </a:extLst>
          </p:cNvPr>
          <p:cNvSpPr txBox="1"/>
          <p:nvPr/>
        </p:nvSpPr>
        <p:spPr>
          <a:xfrm>
            <a:off x="534895" y="283339"/>
            <a:ext cx="1112221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 Wind Energy Rejections, 2015 to 2022</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Chart 2">
            <a:extLst>
              <a:ext uri="{FF2B5EF4-FFF2-40B4-BE49-F238E27FC236}">
                <a16:creationId xmlns:a16="http://schemas.microsoft.com/office/drawing/2014/main" id="{8A943DD4-1A2B-805C-F77C-A23403E6AFA1}"/>
              </a:ext>
            </a:extLst>
          </p:cNvPr>
          <p:cNvGraphicFramePr>
            <a:graphicFrameLocks/>
          </p:cNvGraphicFramePr>
          <p:nvPr/>
        </p:nvGraphicFramePr>
        <p:xfrm>
          <a:off x="690623" y="2075090"/>
          <a:ext cx="10810754" cy="43520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2088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6;p10">
            <a:extLst>
              <a:ext uri="{FF2B5EF4-FFF2-40B4-BE49-F238E27FC236}">
                <a16:creationId xmlns:a16="http://schemas.microsoft.com/office/drawing/2014/main" id="{CF2B2088-AEEF-4E43-BB32-E7CA16075BB3}"/>
              </a:ext>
            </a:extLst>
          </p:cNvPr>
          <p:cNvSpPr/>
          <p:nvPr/>
        </p:nvSpPr>
        <p:spPr>
          <a:xfrm>
            <a:off x="268704" y="6502987"/>
            <a:ext cx="3990625" cy="2514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a:t>
            </a:r>
            <a:r>
              <a:rPr lang="en-US" sz="1000" i="1" dirty="0">
                <a:solidFill>
                  <a:srgbClr val="7F7F7F"/>
                </a:solidFill>
                <a:latin typeface="Arial"/>
                <a:ea typeface="Arial"/>
                <a:cs typeface="Arial"/>
                <a:sym typeface="Arial"/>
              </a:rPr>
              <a:t>Renewable Rejection Database</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
            <a:extLst>
              <a:ext uri="{FF2B5EF4-FFF2-40B4-BE49-F238E27FC236}">
                <a16:creationId xmlns:a16="http://schemas.microsoft.com/office/drawing/2014/main" id="{EE3A7461-993F-43B7-B7CA-7A7A6C939180}"/>
              </a:ext>
            </a:extLst>
          </p:cNvPr>
          <p:cNvSpPr txBox="1"/>
          <p:nvPr/>
        </p:nvSpPr>
        <p:spPr>
          <a:xfrm>
            <a:off x="10648986" y="65084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71D01196-6C0A-FD10-764A-7804FF56228E}"/>
              </a:ext>
            </a:extLst>
          </p:cNvPr>
          <p:cNvSpPr txBox="1"/>
          <p:nvPr/>
        </p:nvSpPr>
        <p:spPr>
          <a:xfrm>
            <a:off x="1435737" y="289607"/>
            <a:ext cx="98909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Big Solar’s Being Rejected, Too </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8F28A16-1C4D-2D36-F4F7-0392F0C70BFC}"/>
              </a:ext>
            </a:extLst>
          </p:cNvPr>
          <p:cNvPicPr>
            <a:picLocks noChangeAspect="1"/>
          </p:cNvPicPr>
          <p:nvPr/>
        </p:nvPicPr>
        <p:blipFill>
          <a:blip r:embed="rId3"/>
          <a:stretch>
            <a:fillRect/>
          </a:stretch>
        </p:blipFill>
        <p:spPr>
          <a:xfrm>
            <a:off x="327080" y="1377534"/>
            <a:ext cx="5881180" cy="671185"/>
          </a:xfrm>
          <a:prstGeom prst="rect">
            <a:avLst/>
          </a:prstGeom>
        </p:spPr>
      </p:pic>
      <p:pic>
        <p:nvPicPr>
          <p:cNvPr id="7" name="Picture 6">
            <a:extLst>
              <a:ext uri="{FF2B5EF4-FFF2-40B4-BE49-F238E27FC236}">
                <a16:creationId xmlns:a16="http://schemas.microsoft.com/office/drawing/2014/main" id="{7B5D4AEA-8715-68AB-5E1E-B5E55BCE8C22}"/>
              </a:ext>
            </a:extLst>
          </p:cNvPr>
          <p:cNvPicPr>
            <a:picLocks noChangeAspect="1"/>
          </p:cNvPicPr>
          <p:nvPr/>
        </p:nvPicPr>
        <p:blipFill>
          <a:blip r:embed="rId4"/>
          <a:stretch>
            <a:fillRect/>
          </a:stretch>
        </p:blipFill>
        <p:spPr>
          <a:xfrm>
            <a:off x="6388283" y="4402702"/>
            <a:ext cx="5566067" cy="916423"/>
          </a:xfrm>
          <a:prstGeom prst="rect">
            <a:avLst/>
          </a:prstGeom>
        </p:spPr>
      </p:pic>
      <p:pic>
        <p:nvPicPr>
          <p:cNvPr id="9" name="Picture 8">
            <a:extLst>
              <a:ext uri="{FF2B5EF4-FFF2-40B4-BE49-F238E27FC236}">
                <a16:creationId xmlns:a16="http://schemas.microsoft.com/office/drawing/2014/main" id="{A55DE82A-0BB1-BF90-CF33-E8BD19BE3DB4}"/>
              </a:ext>
            </a:extLst>
          </p:cNvPr>
          <p:cNvPicPr>
            <a:picLocks noChangeAspect="1"/>
          </p:cNvPicPr>
          <p:nvPr/>
        </p:nvPicPr>
        <p:blipFill>
          <a:blip r:embed="rId5"/>
          <a:stretch>
            <a:fillRect/>
          </a:stretch>
        </p:blipFill>
        <p:spPr>
          <a:xfrm>
            <a:off x="327078" y="5478283"/>
            <a:ext cx="5664200" cy="899493"/>
          </a:xfrm>
          <a:prstGeom prst="rect">
            <a:avLst/>
          </a:prstGeom>
        </p:spPr>
      </p:pic>
      <p:pic>
        <p:nvPicPr>
          <p:cNvPr id="11" name="Picture 10">
            <a:extLst>
              <a:ext uri="{FF2B5EF4-FFF2-40B4-BE49-F238E27FC236}">
                <a16:creationId xmlns:a16="http://schemas.microsoft.com/office/drawing/2014/main" id="{42F3A778-F51A-0AED-AFBE-873BC079ADCF}"/>
              </a:ext>
            </a:extLst>
          </p:cNvPr>
          <p:cNvPicPr>
            <a:picLocks noChangeAspect="1"/>
          </p:cNvPicPr>
          <p:nvPr/>
        </p:nvPicPr>
        <p:blipFill>
          <a:blip r:embed="rId6"/>
          <a:stretch>
            <a:fillRect/>
          </a:stretch>
        </p:blipFill>
        <p:spPr>
          <a:xfrm>
            <a:off x="1401015" y="3638789"/>
            <a:ext cx="8353807" cy="580646"/>
          </a:xfrm>
          <a:prstGeom prst="rect">
            <a:avLst/>
          </a:prstGeom>
        </p:spPr>
      </p:pic>
      <p:pic>
        <p:nvPicPr>
          <p:cNvPr id="12" name="Picture 11">
            <a:extLst>
              <a:ext uri="{FF2B5EF4-FFF2-40B4-BE49-F238E27FC236}">
                <a16:creationId xmlns:a16="http://schemas.microsoft.com/office/drawing/2014/main" id="{45E91F04-3E3D-F1CC-123A-F09B0F546DBF}"/>
              </a:ext>
            </a:extLst>
          </p:cNvPr>
          <p:cNvPicPr>
            <a:picLocks noChangeAspect="1"/>
          </p:cNvPicPr>
          <p:nvPr/>
        </p:nvPicPr>
        <p:blipFill>
          <a:blip r:embed="rId7"/>
          <a:stretch>
            <a:fillRect/>
          </a:stretch>
        </p:blipFill>
        <p:spPr>
          <a:xfrm>
            <a:off x="6381211" y="5441690"/>
            <a:ext cx="5573139" cy="899492"/>
          </a:xfrm>
          <a:prstGeom prst="rect">
            <a:avLst/>
          </a:prstGeom>
        </p:spPr>
      </p:pic>
      <p:pic>
        <p:nvPicPr>
          <p:cNvPr id="13" name="Picture 12">
            <a:extLst>
              <a:ext uri="{FF2B5EF4-FFF2-40B4-BE49-F238E27FC236}">
                <a16:creationId xmlns:a16="http://schemas.microsoft.com/office/drawing/2014/main" id="{FC5738E9-1812-79B6-CD41-7FD6F6D7316F}"/>
              </a:ext>
            </a:extLst>
          </p:cNvPr>
          <p:cNvPicPr>
            <a:picLocks noChangeAspect="1"/>
          </p:cNvPicPr>
          <p:nvPr/>
        </p:nvPicPr>
        <p:blipFill>
          <a:blip r:embed="rId8"/>
          <a:stretch>
            <a:fillRect/>
          </a:stretch>
        </p:blipFill>
        <p:spPr>
          <a:xfrm>
            <a:off x="327078" y="2247596"/>
            <a:ext cx="5800844" cy="1248894"/>
          </a:xfrm>
          <a:prstGeom prst="rect">
            <a:avLst/>
          </a:prstGeom>
        </p:spPr>
      </p:pic>
      <p:pic>
        <p:nvPicPr>
          <p:cNvPr id="15" name="Picture 14">
            <a:extLst>
              <a:ext uri="{FF2B5EF4-FFF2-40B4-BE49-F238E27FC236}">
                <a16:creationId xmlns:a16="http://schemas.microsoft.com/office/drawing/2014/main" id="{65239BF0-08C7-0ABD-1718-E0433AFCC9F5}"/>
              </a:ext>
            </a:extLst>
          </p:cNvPr>
          <p:cNvPicPr>
            <a:picLocks noChangeAspect="1"/>
          </p:cNvPicPr>
          <p:nvPr/>
        </p:nvPicPr>
        <p:blipFill>
          <a:blip r:embed="rId9"/>
          <a:stretch>
            <a:fillRect/>
          </a:stretch>
        </p:blipFill>
        <p:spPr>
          <a:xfrm>
            <a:off x="327078" y="4418311"/>
            <a:ext cx="5081521" cy="934761"/>
          </a:xfrm>
          <a:prstGeom prst="rect">
            <a:avLst/>
          </a:prstGeom>
        </p:spPr>
      </p:pic>
      <p:pic>
        <p:nvPicPr>
          <p:cNvPr id="10" name="Picture 9">
            <a:extLst>
              <a:ext uri="{FF2B5EF4-FFF2-40B4-BE49-F238E27FC236}">
                <a16:creationId xmlns:a16="http://schemas.microsoft.com/office/drawing/2014/main" id="{58820391-37FC-AF27-3A6C-BCEA26F329CA}"/>
              </a:ext>
            </a:extLst>
          </p:cNvPr>
          <p:cNvPicPr>
            <a:picLocks noChangeAspect="1"/>
          </p:cNvPicPr>
          <p:nvPr/>
        </p:nvPicPr>
        <p:blipFill>
          <a:blip r:embed="rId10"/>
          <a:stretch>
            <a:fillRect/>
          </a:stretch>
        </p:blipFill>
        <p:spPr>
          <a:xfrm>
            <a:off x="6419560" y="1377533"/>
            <a:ext cx="5525031" cy="1841677"/>
          </a:xfrm>
          <a:prstGeom prst="rect">
            <a:avLst/>
          </a:prstGeom>
        </p:spPr>
      </p:pic>
    </p:spTree>
    <p:extLst>
      <p:ext uri="{BB962C8B-B14F-4D97-AF65-F5344CB8AC3E}">
        <p14:creationId xmlns:p14="http://schemas.microsoft.com/office/powerpoint/2010/main" val="2216868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6;p10">
            <a:extLst>
              <a:ext uri="{FF2B5EF4-FFF2-40B4-BE49-F238E27FC236}">
                <a16:creationId xmlns:a16="http://schemas.microsoft.com/office/drawing/2014/main" id="{CF2B2088-AEEF-4E43-BB32-E7CA16075BB3}"/>
              </a:ext>
            </a:extLst>
          </p:cNvPr>
          <p:cNvSpPr/>
          <p:nvPr/>
        </p:nvSpPr>
        <p:spPr>
          <a:xfrm>
            <a:off x="268704" y="6502987"/>
            <a:ext cx="3990625" cy="2514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a:t>
            </a:r>
            <a:r>
              <a:rPr lang="en-US" sz="1000" i="1" dirty="0">
                <a:solidFill>
                  <a:srgbClr val="7F7F7F"/>
                </a:solidFill>
                <a:latin typeface="Arial"/>
                <a:ea typeface="Arial"/>
                <a:cs typeface="Arial"/>
                <a:sym typeface="Arial"/>
              </a:rPr>
              <a:t>Renewable Rejection Database</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
            <a:extLst>
              <a:ext uri="{FF2B5EF4-FFF2-40B4-BE49-F238E27FC236}">
                <a16:creationId xmlns:a16="http://schemas.microsoft.com/office/drawing/2014/main" id="{EE3A7461-993F-43B7-B7CA-7A7A6C939180}"/>
              </a:ext>
            </a:extLst>
          </p:cNvPr>
          <p:cNvSpPr txBox="1"/>
          <p:nvPr/>
        </p:nvSpPr>
        <p:spPr>
          <a:xfrm>
            <a:off x="10648986" y="65084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a:extLst>
              <a:ext uri="{FF2B5EF4-FFF2-40B4-BE49-F238E27FC236}">
                <a16:creationId xmlns:a16="http://schemas.microsoft.com/office/drawing/2014/main" id="{B0E9B174-43CC-4AA9-9EB6-FF62DF839B80}"/>
              </a:ext>
            </a:extLst>
          </p:cNvPr>
          <p:cNvSpPr/>
          <p:nvPr/>
        </p:nvSpPr>
        <p:spPr>
          <a:xfrm>
            <a:off x="3966181" y="1498419"/>
            <a:ext cx="4259638" cy="247392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Times New Roman" panose="02020603050405020304" pitchFamily="18" charset="0"/>
                <a:cs typeface="Times New Roman" panose="02020603050405020304" pitchFamily="18" charset="0"/>
              </a:rPr>
              <a:t>More than 100</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rejections or restrictions of solar </a:t>
            </a:r>
            <a:r>
              <a:rPr lang="en-US" sz="2800" dirty="0">
                <a:solidFill>
                  <a:prstClr val="white"/>
                </a:solidFill>
                <a:latin typeface="Times New Roman" panose="02020603050405020304" pitchFamily="18" charset="0"/>
                <a:cs typeface="Times New Roman" panose="02020603050405020304" pitchFamily="18" charset="0"/>
              </a:rPr>
              <a:t>energy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since 2017</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0" name="TextBox 9">
            <a:extLst>
              <a:ext uri="{FF2B5EF4-FFF2-40B4-BE49-F238E27FC236}">
                <a16:creationId xmlns:a16="http://schemas.microsoft.com/office/drawing/2014/main" id="{5D6D3F39-40DA-6346-94F1-AD07A8B164F4}"/>
              </a:ext>
            </a:extLst>
          </p:cNvPr>
          <p:cNvSpPr txBox="1"/>
          <p:nvPr/>
        </p:nvSpPr>
        <p:spPr>
          <a:xfrm>
            <a:off x="564617" y="272320"/>
            <a:ext cx="1106277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 Solar Energy Rejections, 2017 to 2022</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Chart 3">
            <a:extLst>
              <a:ext uri="{FF2B5EF4-FFF2-40B4-BE49-F238E27FC236}">
                <a16:creationId xmlns:a16="http://schemas.microsoft.com/office/drawing/2014/main" id="{06981EC0-6FF2-8A52-106A-45EF6A52DF55}"/>
              </a:ext>
            </a:extLst>
          </p:cNvPr>
          <p:cNvGraphicFramePr>
            <a:graphicFrameLocks/>
          </p:cNvGraphicFramePr>
          <p:nvPr/>
        </p:nvGraphicFramePr>
        <p:xfrm>
          <a:off x="690623" y="1300264"/>
          <a:ext cx="10810754" cy="47791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8294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460015" y="369193"/>
            <a:ext cx="11271969" cy="800087"/>
          </a:xfrm>
        </p:spPr>
        <p:txBody>
          <a:bodyPr>
            <a:noAutofit/>
          </a:bodyPr>
          <a:lstStyle/>
          <a:p>
            <a:pPr algn="ctr"/>
            <a:r>
              <a:rPr lang="en-US" sz="4600" b="1" dirty="0">
                <a:latin typeface="Times New Roman" panose="02020603050405020304" pitchFamily="18" charset="0"/>
                <a:cs typeface="Times New Roman" panose="02020603050405020304" pitchFamily="18" charset="0"/>
              </a:rPr>
              <a:t>All-Renewable Schemes Require Massive Increases in High-Voltage Transmission...</a:t>
            </a:r>
          </a:p>
        </p:txBody>
      </p:sp>
      <p:sp>
        <p:nvSpPr>
          <p:cNvPr id="10" name="TextBox 1">
            <a:extLst>
              <a:ext uri="{FF2B5EF4-FFF2-40B4-BE49-F238E27FC236}">
                <a16:creationId xmlns:a16="http://schemas.microsoft.com/office/drawing/2014/main" id="{9DF66FBB-7321-C646-BF8C-716F9D403684}"/>
              </a:ext>
            </a:extLst>
          </p:cNvPr>
          <p:cNvSpPr txBox="1"/>
          <p:nvPr/>
        </p:nvSpPr>
        <p:spPr>
          <a:xfrm>
            <a:off x="10491619" y="6369474"/>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8912BA52-2936-BD42-92B1-6F20A1CED019}"/>
              </a:ext>
            </a:extLst>
          </p:cNvPr>
          <p:cNvPicPr>
            <a:picLocks noChangeAspect="1"/>
          </p:cNvPicPr>
          <p:nvPr/>
        </p:nvPicPr>
        <p:blipFill>
          <a:blip r:embed="rId3"/>
          <a:stretch>
            <a:fillRect/>
          </a:stretch>
        </p:blipFill>
        <p:spPr>
          <a:xfrm>
            <a:off x="1508233" y="1478101"/>
            <a:ext cx="9175532" cy="2806821"/>
          </a:xfrm>
          <a:prstGeom prst="rect">
            <a:avLst/>
          </a:prstGeom>
        </p:spPr>
      </p:pic>
      <p:sp>
        <p:nvSpPr>
          <p:cNvPr id="3" name="TextBox 2">
            <a:extLst>
              <a:ext uri="{FF2B5EF4-FFF2-40B4-BE49-F238E27FC236}">
                <a16:creationId xmlns:a16="http://schemas.microsoft.com/office/drawing/2014/main" id="{E32E14F9-5869-744C-BBBF-EE9DD900C515}"/>
              </a:ext>
            </a:extLst>
          </p:cNvPr>
          <p:cNvSpPr txBox="1"/>
          <p:nvPr/>
        </p:nvSpPr>
        <p:spPr>
          <a:xfrm>
            <a:off x="869586" y="4471958"/>
            <a:ext cx="10452825"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NREL: 90% renewable electricity requires doubling HV transmission </a:t>
            </a:r>
          </a:p>
          <a:p>
            <a:r>
              <a:rPr lang="en-US" sz="2800" dirty="0">
                <a:latin typeface="Times New Roman" panose="02020603050405020304" pitchFamily="18" charset="0"/>
                <a:cs typeface="Times New Roman" panose="02020603050405020304" pitchFamily="18" charset="0"/>
              </a:rPr>
              <a:t>● US has 240,000 miles of HV transmission (230kV and up)</a:t>
            </a:r>
          </a:p>
          <a:p>
            <a:r>
              <a:rPr lang="en-US" sz="2800" dirty="0">
                <a:latin typeface="Times New Roman" panose="02020603050405020304" pitchFamily="18" charset="0"/>
                <a:cs typeface="Times New Roman" panose="02020603050405020304" pitchFamily="18" charset="0"/>
              </a:rPr>
              <a:t>● From 2008 to 2021, US built 1,700 miles/year of HV transmission </a:t>
            </a:r>
          </a:p>
          <a:p>
            <a:r>
              <a:rPr lang="en-US" sz="2800" dirty="0">
                <a:latin typeface="Times New Roman" panose="02020603050405020304" pitchFamily="18" charset="0"/>
                <a:cs typeface="Times New Roman" panose="02020603050405020304" pitchFamily="18" charset="0"/>
              </a:rPr>
              <a:t>● At that rate, doubling HV capacity </a:t>
            </a:r>
            <a:r>
              <a:rPr lang="en-US" sz="2800" b="1" i="1" u="sng" dirty="0">
                <a:latin typeface="Times New Roman" panose="02020603050405020304" pitchFamily="18" charset="0"/>
                <a:cs typeface="Times New Roman" panose="02020603050405020304" pitchFamily="18" charset="0"/>
              </a:rPr>
              <a:t>will take 140 years!</a:t>
            </a:r>
          </a:p>
        </p:txBody>
      </p:sp>
      <p:sp>
        <p:nvSpPr>
          <p:cNvPr id="8" name="TextBox 7">
            <a:extLst>
              <a:ext uri="{FF2B5EF4-FFF2-40B4-BE49-F238E27FC236}">
                <a16:creationId xmlns:a16="http://schemas.microsoft.com/office/drawing/2014/main" id="{D5B9ACB4-483F-F249-8A94-410AC927B15F}"/>
              </a:ext>
            </a:extLst>
          </p:cNvPr>
          <p:cNvSpPr txBox="1"/>
          <p:nvPr/>
        </p:nvSpPr>
        <p:spPr>
          <a:xfrm>
            <a:off x="460014" y="6417348"/>
            <a:ext cx="1827744" cy="246221"/>
          </a:xfrm>
          <a:prstGeom prst="rect">
            <a:avLst/>
          </a:prstGeom>
          <a:noFill/>
        </p:spPr>
        <p:txBody>
          <a:bodyPr wrap="none" rtlCol="0">
            <a:spAutoFit/>
          </a:bodyPr>
          <a:lstStyle/>
          <a:p>
            <a:r>
              <a:rPr lang="en-US" sz="1000" i="1" dirty="0">
                <a:latin typeface="Times New Roman" panose="02020603050405020304" pitchFamily="18" charset="0"/>
                <a:cs typeface="Times New Roman" panose="02020603050405020304" pitchFamily="18" charset="0"/>
              </a:rPr>
              <a:t>Sources: NREL, C Three Group</a:t>
            </a:r>
          </a:p>
        </p:txBody>
      </p:sp>
    </p:spTree>
    <p:extLst>
      <p:ext uri="{BB962C8B-B14F-4D97-AF65-F5344CB8AC3E}">
        <p14:creationId xmlns:p14="http://schemas.microsoft.com/office/powerpoint/2010/main" val="1529859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540491" y="369193"/>
            <a:ext cx="9111017" cy="714577"/>
          </a:xfrm>
        </p:spPr>
        <p:txBody>
          <a:bodyPr>
            <a:noAutofit/>
          </a:bodyPr>
          <a:lstStyle/>
          <a:p>
            <a:pPr algn="ctr"/>
            <a:r>
              <a:rPr lang="en-US" sz="4800" b="1" dirty="0">
                <a:latin typeface="Times New Roman" panose="02020603050405020304" pitchFamily="18" charset="0"/>
                <a:cs typeface="Times New Roman" panose="02020603050405020304" pitchFamily="18" charset="0"/>
              </a:rPr>
              <a:t>And Cartoonish Amounts of Land</a:t>
            </a:r>
          </a:p>
        </p:txBody>
      </p:sp>
      <p:sp>
        <p:nvSpPr>
          <p:cNvPr id="35" name="TextBox 34">
            <a:extLst>
              <a:ext uri="{FF2B5EF4-FFF2-40B4-BE49-F238E27FC236}">
                <a16:creationId xmlns:a16="http://schemas.microsoft.com/office/drawing/2014/main" id="{F55560D8-6CCE-F04A-9A96-E26AEE295108}"/>
              </a:ext>
            </a:extLst>
          </p:cNvPr>
          <p:cNvSpPr txBox="1"/>
          <p:nvPr/>
        </p:nvSpPr>
        <p:spPr>
          <a:xfrm>
            <a:off x="498392" y="6371449"/>
            <a:ext cx="497604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credit: Mary Bryce.</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Data</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Question of Power: Electricity and the Wealth of Nations</a:t>
            </a:r>
          </a:p>
        </p:txBody>
      </p:sp>
      <p:sp>
        <p:nvSpPr>
          <p:cNvPr id="6" name="TextBox 5">
            <a:extLst>
              <a:ext uri="{FF2B5EF4-FFF2-40B4-BE49-F238E27FC236}">
                <a16:creationId xmlns:a16="http://schemas.microsoft.com/office/drawing/2014/main" id="{BD7EA7F3-9484-EF43-8C91-6D0A28282CEC}"/>
              </a:ext>
            </a:extLst>
          </p:cNvPr>
          <p:cNvSpPr txBox="1"/>
          <p:nvPr/>
        </p:nvSpPr>
        <p:spPr>
          <a:xfrm>
            <a:off x="498392" y="1649025"/>
            <a:ext cx="3874169" cy="41755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Meeting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existing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US electricity demand with wind energy would require 900,000 km</a:t>
            </a: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That’s two Californias!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Vaclav Smil, </a:t>
            </a:r>
            <a:r>
              <a:rPr kumimoji="0" lang="en-US" sz="2800" b="0" i="1"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Energy Myths and Realities</a:t>
            </a: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Lee Miller &amp; David Keith, </a:t>
            </a:r>
            <a:r>
              <a:rPr kumimoji="0" lang="en-US" sz="2800" b="0" i="1"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Environmental Research Letters</a:t>
            </a: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2018 </a:t>
            </a:r>
          </a:p>
        </p:txBody>
      </p:sp>
      <p:sp>
        <p:nvSpPr>
          <p:cNvPr id="3" name="TextBox 2">
            <a:extLst>
              <a:ext uri="{FF2B5EF4-FFF2-40B4-BE49-F238E27FC236}">
                <a16:creationId xmlns:a16="http://schemas.microsoft.com/office/drawing/2014/main" id="{544B44F2-F648-2045-B65E-352057F496CA}"/>
              </a:ext>
            </a:extLst>
          </p:cNvPr>
          <p:cNvSpPr txBox="1"/>
          <p:nvPr/>
        </p:nvSpPr>
        <p:spPr>
          <a:xfrm>
            <a:off x="10672175" y="6313118"/>
            <a:ext cx="10214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©Robert Bryce</a:t>
            </a:r>
          </a:p>
        </p:txBody>
      </p:sp>
      <p:pic>
        <p:nvPicPr>
          <p:cNvPr id="9" name="Picture 8">
            <a:extLst>
              <a:ext uri="{FF2B5EF4-FFF2-40B4-BE49-F238E27FC236}">
                <a16:creationId xmlns:a16="http://schemas.microsoft.com/office/drawing/2014/main" id="{F8E00BBF-669D-A74E-A03F-DD32AB9448DE}"/>
              </a:ext>
            </a:extLst>
          </p:cNvPr>
          <p:cNvPicPr>
            <a:picLocks noChangeAspect="1"/>
          </p:cNvPicPr>
          <p:nvPr/>
        </p:nvPicPr>
        <p:blipFill>
          <a:blip r:embed="rId3"/>
          <a:stretch>
            <a:fillRect/>
          </a:stretch>
        </p:blipFill>
        <p:spPr>
          <a:xfrm>
            <a:off x="4752236" y="1354836"/>
            <a:ext cx="6571293" cy="4687216"/>
          </a:xfrm>
          <a:prstGeom prst="rect">
            <a:avLst/>
          </a:prstGeom>
        </p:spPr>
      </p:pic>
    </p:spTree>
    <p:extLst>
      <p:ext uri="{BB962C8B-B14F-4D97-AF65-F5344CB8AC3E}">
        <p14:creationId xmlns:p14="http://schemas.microsoft.com/office/powerpoint/2010/main" val="2025033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546130" y="694994"/>
            <a:ext cx="11284713" cy="1225495"/>
          </a:xfrm>
        </p:spPr>
        <p:txBody>
          <a:bodyPr>
            <a:noAutofit/>
          </a:bodyPr>
          <a:lstStyle/>
          <a:p>
            <a:pPr algn="ct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Federal Tax Incentives </a:t>
            </a:r>
            <a:r>
              <a:rPr lang="en-US" sz="4800" b="1" i="1" u="sng" dirty="0">
                <a:latin typeface="Times New Roman" panose="02020603050405020304" pitchFamily="18" charset="0"/>
                <a:cs typeface="Times New Roman" panose="02020603050405020304" pitchFamily="18" charset="0"/>
              </a:rPr>
              <a:t>Per Unit of Energy Produced</a:t>
            </a:r>
            <a:r>
              <a:rPr lang="en-US" sz="4800" b="1" dirty="0">
                <a:latin typeface="Times New Roman" panose="02020603050405020304" pitchFamily="18" charset="0"/>
                <a:cs typeface="Times New Roman" panose="02020603050405020304" pitchFamily="18" charset="0"/>
              </a:rPr>
              <a:t>, 2021: Solar Got 267x More Than Nuclear, Wind Got 99x More</a:t>
            </a:r>
          </a:p>
        </p:txBody>
      </p:sp>
      <p:sp>
        <p:nvSpPr>
          <p:cNvPr id="6" name="TextBox 5">
            <a:extLst>
              <a:ext uri="{FF2B5EF4-FFF2-40B4-BE49-F238E27FC236}">
                <a16:creationId xmlns:a16="http://schemas.microsoft.com/office/drawing/2014/main" id="{0B5D798F-219B-1C4F-AA9C-0C40B945EF95}"/>
              </a:ext>
            </a:extLst>
          </p:cNvPr>
          <p:cNvSpPr txBox="1"/>
          <p:nvPr/>
        </p:nvSpPr>
        <p:spPr>
          <a:xfrm>
            <a:off x="226648" y="6451399"/>
            <a:ext cx="5112297"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cs typeface="Times New Roman" panose="02020603050405020304" pitchFamily="18" charset="0"/>
              </a:rPr>
              <a:t>Source: BP, US Treasury,</a:t>
            </a:r>
            <a:r>
              <a:rPr lang="en-US" sz="1000" i="1" dirty="0">
                <a:solidFill>
                  <a:srgbClr val="7F7F7F"/>
                </a:solidFill>
                <a:latin typeface="Times New Roman" panose="02020603050405020304" pitchFamily="18" charset="0"/>
                <a:cs typeface="Times New Roman" panose="02020603050405020304" pitchFamily="18" charset="0"/>
              </a:rPr>
              <a:t> </a:t>
            </a:r>
            <a:r>
              <a:rPr lang="en-US" sz="1000" i="1" dirty="0">
                <a:solidFill>
                  <a:srgbClr val="7F7F7F"/>
                </a:solidFill>
                <a:latin typeface="Times New Roman" panose="02020603050405020304" pitchFamily="18" charset="0"/>
                <a:cs typeface="Times New Roman" panose="02020603050405020304" pitchFamily="18" charset="0"/>
                <a:hlinkClick r:id="rId3"/>
              </a:rPr>
              <a:t>https://home.treasury.gov/policy-issues/tax-policy/tax-expenditures</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1">
            <a:extLst>
              <a:ext uri="{FF2B5EF4-FFF2-40B4-BE49-F238E27FC236}">
                <a16:creationId xmlns:a16="http://schemas.microsoft.com/office/drawing/2014/main" id="{8CE6AFC0-DEB2-B348-9BF5-4975967E58FA}"/>
              </a:ext>
            </a:extLst>
          </p:cNvPr>
          <p:cNvSpPr txBox="1"/>
          <p:nvPr/>
        </p:nvSpPr>
        <p:spPr>
          <a:xfrm>
            <a:off x="10500463" y="6389090"/>
            <a:ext cx="1215611" cy="2939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7F98414B-2ED8-6F4C-8625-AA974E93DAD0}"/>
              </a:ext>
            </a:extLst>
          </p:cNvPr>
          <p:cNvSpPr txBox="1"/>
          <p:nvPr/>
        </p:nvSpPr>
        <p:spPr>
          <a:xfrm>
            <a:off x="5535487" y="5758147"/>
            <a:ext cx="1213537" cy="430887"/>
          </a:xfrm>
          <a:prstGeom prst="rect">
            <a:avLst/>
          </a:prstGeom>
          <a:noFill/>
        </p:spPr>
        <p:txBody>
          <a:bodyPr wrap="none" rtlCol="0">
            <a:spAutoFit/>
          </a:bodyPr>
          <a:lstStyle/>
          <a:p>
            <a:r>
              <a:rPr lang="en-US" sz="2200" b="1" dirty="0">
                <a:latin typeface="Times New Roman" panose="02020603050405020304" pitchFamily="18" charset="0"/>
                <a:cs typeface="Times New Roman" panose="02020603050405020304" pitchFamily="18" charset="0"/>
              </a:rPr>
              <a:t>$ Per EJ</a:t>
            </a:r>
          </a:p>
        </p:txBody>
      </p:sp>
      <p:graphicFrame>
        <p:nvGraphicFramePr>
          <p:cNvPr id="10" name="Chart 9">
            <a:extLst>
              <a:ext uri="{FF2B5EF4-FFF2-40B4-BE49-F238E27FC236}">
                <a16:creationId xmlns:a16="http://schemas.microsoft.com/office/drawing/2014/main" id="{6AC0E466-788C-7432-CAFB-710053491C8A}"/>
              </a:ext>
            </a:extLst>
          </p:cNvPr>
          <p:cNvGraphicFramePr>
            <a:graphicFrameLocks/>
          </p:cNvGraphicFramePr>
          <p:nvPr/>
        </p:nvGraphicFramePr>
        <p:xfrm>
          <a:off x="715942" y="2896009"/>
          <a:ext cx="10945091" cy="30929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32881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56239" y="765793"/>
            <a:ext cx="11479521" cy="1225495"/>
          </a:xfrm>
        </p:spPr>
        <p:txBody>
          <a:bodyPr>
            <a:noAutofit/>
          </a:bodyPr>
          <a:lstStyle/>
          <a:p>
            <a:pPr algn="ct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5400" b="1" dirty="0">
                <a:latin typeface="Times New Roman" panose="02020603050405020304" pitchFamily="18" charset="0"/>
                <a:cs typeface="Times New Roman" panose="02020603050405020304" pitchFamily="18" charset="0"/>
              </a:rPr>
              <a:t>Nominal Cost Of Existing Energy-Related Tax Incentives, 2022-2031 </a:t>
            </a:r>
            <a:endParaRPr lang="en-US" sz="4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226648" y="6451399"/>
            <a:ext cx="4870244"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cs typeface="Times New Roman" panose="02020603050405020304" pitchFamily="18" charset="0"/>
              </a:rPr>
              <a:t>Source: </a:t>
            </a:r>
            <a:r>
              <a:rPr lang="en-US" sz="1000" i="1" dirty="0">
                <a:solidFill>
                  <a:srgbClr val="7F7F7F"/>
                </a:solidFill>
                <a:latin typeface="Times New Roman" panose="02020603050405020304" pitchFamily="18" charset="0"/>
                <a:cs typeface="Times New Roman" panose="02020603050405020304" pitchFamily="18" charset="0"/>
              </a:rPr>
              <a:t>US Treasury, </a:t>
            </a:r>
            <a:r>
              <a:rPr lang="en-US" sz="1000" i="1" dirty="0">
                <a:solidFill>
                  <a:srgbClr val="7F7F7F"/>
                </a:solidFill>
                <a:latin typeface="Times New Roman" panose="02020603050405020304" pitchFamily="18" charset="0"/>
                <a:cs typeface="Times New Roman" panose="02020603050405020304" pitchFamily="18" charset="0"/>
                <a:hlinkClick r:id="rId3"/>
              </a:rPr>
              <a:t>https://home.treasury.gov/policy-issues/tax-policy/tax-expenditures</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1">
            <a:extLst>
              <a:ext uri="{FF2B5EF4-FFF2-40B4-BE49-F238E27FC236}">
                <a16:creationId xmlns:a16="http://schemas.microsoft.com/office/drawing/2014/main" id="{8CE6AFC0-DEB2-B348-9BF5-4975967E58FA}"/>
              </a:ext>
            </a:extLst>
          </p:cNvPr>
          <p:cNvSpPr txBox="1"/>
          <p:nvPr/>
        </p:nvSpPr>
        <p:spPr>
          <a:xfrm>
            <a:off x="10500463" y="6389090"/>
            <a:ext cx="1215611" cy="2939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A2A3C0B5-31D4-AD88-6FA8-2CF0CA38FD57}"/>
              </a:ext>
            </a:extLst>
          </p:cNvPr>
          <p:cNvSpPr txBox="1"/>
          <p:nvPr/>
        </p:nvSpPr>
        <p:spPr>
          <a:xfrm>
            <a:off x="5345634" y="5713227"/>
            <a:ext cx="1635384" cy="430887"/>
          </a:xfrm>
          <a:prstGeom prst="rect">
            <a:avLst/>
          </a:prstGeom>
          <a:noFill/>
        </p:spPr>
        <p:txBody>
          <a:bodyPr wrap="none" rtlCol="0">
            <a:spAutoFit/>
          </a:bodyPr>
          <a:lstStyle/>
          <a:p>
            <a:r>
              <a:rPr lang="en-US" sz="2200" b="1" dirty="0">
                <a:latin typeface="Times New Roman" panose="02020603050405020304" pitchFamily="18" charset="0"/>
                <a:cs typeface="Times New Roman" panose="02020603050405020304" pitchFamily="18" charset="0"/>
              </a:rPr>
              <a:t>$US Million</a:t>
            </a:r>
          </a:p>
        </p:txBody>
      </p:sp>
      <p:graphicFrame>
        <p:nvGraphicFramePr>
          <p:cNvPr id="3" name="Chart 2">
            <a:extLst>
              <a:ext uri="{FF2B5EF4-FFF2-40B4-BE49-F238E27FC236}">
                <a16:creationId xmlns:a16="http://schemas.microsoft.com/office/drawing/2014/main" id="{38C5B618-87E1-7410-50C0-7A5664B6B361}"/>
              </a:ext>
            </a:extLst>
          </p:cNvPr>
          <p:cNvGraphicFramePr>
            <a:graphicFrameLocks/>
          </p:cNvGraphicFramePr>
          <p:nvPr/>
        </p:nvGraphicFramePr>
        <p:xfrm>
          <a:off x="466723" y="2057399"/>
          <a:ext cx="10944225" cy="365582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EBFC8CF3-9179-D487-563A-05CC73B7C577}"/>
              </a:ext>
            </a:extLst>
          </p:cNvPr>
          <p:cNvSpPr txBox="1"/>
          <p:nvPr/>
        </p:nvSpPr>
        <p:spPr>
          <a:xfrm>
            <a:off x="2661770" y="2529405"/>
            <a:ext cx="889987"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$3,440</a:t>
            </a:r>
          </a:p>
        </p:txBody>
      </p:sp>
      <p:sp>
        <p:nvSpPr>
          <p:cNvPr id="8" name="TextBox 7">
            <a:extLst>
              <a:ext uri="{FF2B5EF4-FFF2-40B4-BE49-F238E27FC236}">
                <a16:creationId xmlns:a16="http://schemas.microsoft.com/office/drawing/2014/main" id="{503296EA-1DB6-3A5E-F393-9AD0B58284AB}"/>
              </a:ext>
            </a:extLst>
          </p:cNvPr>
          <p:cNvSpPr txBox="1"/>
          <p:nvPr/>
        </p:nvSpPr>
        <p:spPr>
          <a:xfrm>
            <a:off x="4587778" y="3655766"/>
            <a:ext cx="1018227"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$28,740</a:t>
            </a:r>
          </a:p>
        </p:txBody>
      </p:sp>
      <p:sp>
        <p:nvSpPr>
          <p:cNvPr id="10" name="TextBox 9">
            <a:extLst>
              <a:ext uri="{FF2B5EF4-FFF2-40B4-BE49-F238E27FC236}">
                <a16:creationId xmlns:a16="http://schemas.microsoft.com/office/drawing/2014/main" id="{C827498F-3B51-91CB-1E4E-163D0CC7C7C9}"/>
              </a:ext>
            </a:extLst>
          </p:cNvPr>
          <p:cNvSpPr txBox="1"/>
          <p:nvPr/>
        </p:nvSpPr>
        <p:spPr>
          <a:xfrm>
            <a:off x="10844799" y="4847101"/>
            <a:ext cx="1132298"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$112,930</a:t>
            </a:r>
          </a:p>
        </p:txBody>
      </p:sp>
    </p:spTree>
    <p:extLst>
      <p:ext uri="{BB962C8B-B14F-4D97-AF65-F5344CB8AC3E}">
        <p14:creationId xmlns:p14="http://schemas.microsoft.com/office/powerpoint/2010/main" val="1983238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56238" y="1020949"/>
            <a:ext cx="11479521" cy="1225495"/>
          </a:xfrm>
        </p:spPr>
        <p:txBody>
          <a:bodyPr>
            <a:noAutofit/>
          </a:bodyPr>
          <a:lstStyle/>
          <a:p>
            <a:pPr algn="ct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5400" b="1" dirty="0">
                <a:latin typeface="Times New Roman" panose="02020603050405020304" pitchFamily="18" charset="0"/>
                <a:cs typeface="Times New Roman" panose="02020603050405020304" pitchFamily="18" charset="0"/>
              </a:rPr>
              <a:t>Existing Energy-Related Tax Incentives + New Manchin-Schumer Tax Credits, 2022-2031 </a:t>
            </a:r>
            <a:br>
              <a:rPr lang="en-US" sz="5400" b="1" dirty="0">
                <a:latin typeface="Times New Roman" panose="02020603050405020304" pitchFamily="18" charset="0"/>
                <a:cs typeface="Times New Roman" panose="02020603050405020304" pitchFamily="18" charset="0"/>
              </a:rPr>
            </a:br>
            <a:endParaRPr lang="en-US" sz="4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226648" y="6451399"/>
            <a:ext cx="8443337"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cs typeface="Times New Roman" panose="02020603050405020304" pitchFamily="18" charset="0"/>
              </a:rPr>
              <a:t>Source: </a:t>
            </a:r>
            <a:r>
              <a:rPr lang="en-US" sz="1000" i="1" dirty="0">
                <a:solidFill>
                  <a:srgbClr val="7F7F7F"/>
                </a:solidFill>
                <a:latin typeface="Times New Roman" panose="02020603050405020304" pitchFamily="18" charset="0"/>
                <a:cs typeface="Times New Roman" panose="02020603050405020304" pitchFamily="18" charset="0"/>
              </a:rPr>
              <a:t>US Treasury, </a:t>
            </a:r>
            <a:r>
              <a:rPr lang="en-US" sz="1000" i="1" dirty="0">
                <a:solidFill>
                  <a:srgbClr val="7F7F7F"/>
                </a:solidFill>
                <a:latin typeface="Times New Roman" panose="02020603050405020304" pitchFamily="18" charset="0"/>
                <a:cs typeface="Times New Roman" panose="02020603050405020304" pitchFamily="18" charset="0"/>
                <a:hlinkClick r:id="rId3"/>
              </a:rPr>
              <a:t>https://home.treasury.gov/policy-issues/tax-policy/tax-expenditures</a:t>
            </a:r>
            <a:r>
              <a:rPr lang="en-US" sz="1000" i="1" dirty="0">
                <a:solidFill>
                  <a:srgbClr val="7F7F7F"/>
                </a:solidFill>
                <a:latin typeface="Times New Roman" panose="02020603050405020304" pitchFamily="18" charset="0"/>
                <a:cs typeface="Times New Roman" panose="02020603050405020304" pitchFamily="18" charset="0"/>
              </a:rPr>
              <a:t>; </a:t>
            </a:r>
            <a:r>
              <a:rPr lang="en-US" sz="1000" i="1" dirty="0">
                <a:solidFill>
                  <a:srgbClr val="7F7F7F"/>
                </a:solidFill>
                <a:latin typeface="Times New Roman" panose="02020603050405020304" pitchFamily="18" charset="0"/>
                <a:cs typeface="Times New Roman" panose="02020603050405020304" pitchFamily="18" charset="0"/>
                <a:hlinkClick r:id="rId4"/>
              </a:rPr>
              <a:t>https://www.cbo.gov/system/files/2022-08/hr5376_IR_Act_8-3-22.pdf</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1">
            <a:extLst>
              <a:ext uri="{FF2B5EF4-FFF2-40B4-BE49-F238E27FC236}">
                <a16:creationId xmlns:a16="http://schemas.microsoft.com/office/drawing/2014/main" id="{8CE6AFC0-DEB2-B348-9BF5-4975967E58FA}"/>
              </a:ext>
            </a:extLst>
          </p:cNvPr>
          <p:cNvSpPr txBox="1"/>
          <p:nvPr/>
        </p:nvSpPr>
        <p:spPr>
          <a:xfrm>
            <a:off x="10500463" y="6389090"/>
            <a:ext cx="1215611" cy="2939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A2A3C0B5-31D4-AD88-6FA8-2CF0CA38FD57}"/>
              </a:ext>
            </a:extLst>
          </p:cNvPr>
          <p:cNvSpPr txBox="1"/>
          <p:nvPr/>
        </p:nvSpPr>
        <p:spPr>
          <a:xfrm>
            <a:off x="5345634" y="5713227"/>
            <a:ext cx="1635384" cy="430887"/>
          </a:xfrm>
          <a:prstGeom prst="rect">
            <a:avLst/>
          </a:prstGeom>
          <a:noFill/>
        </p:spPr>
        <p:txBody>
          <a:bodyPr wrap="none" rtlCol="0">
            <a:spAutoFit/>
          </a:bodyPr>
          <a:lstStyle/>
          <a:p>
            <a:r>
              <a:rPr lang="en-US" sz="2200" b="1" dirty="0">
                <a:latin typeface="Times New Roman" panose="02020603050405020304" pitchFamily="18" charset="0"/>
                <a:cs typeface="Times New Roman" panose="02020603050405020304" pitchFamily="18" charset="0"/>
              </a:rPr>
              <a:t>$US Million</a:t>
            </a:r>
          </a:p>
        </p:txBody>
      </p:sp>
      <p:graphicFrame>
        <p:nvGraphicFramePr>
          <p:cNvPr id="4" name="Chart 3">
            <a:extLst>
              <a:ext uri="{FF2B5EF4-FFF2-40B4-BE49-F238E27FC236}">
                <a16:creationId xmlns:a16="http://schemas.microsoft.com/office/drawing/2014/main" id="{6560B6D9-6F81-0E41-B957-61B32779BA0A}"/>
              </a:ext>
            </a:extLst>
          </p:cNvPr>
          <p:cNvGraphicFramePr>
            <a:graphicFrameLocks/>
          </p:cNvGraphicFramePr>
          <p:nvPr/>
        </p:nvGraphicFramePr>
        <p:xfrm>
          <a:off x="787507" y="2439469"/>
          <a:ext cx="11091071" cy="365528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FE0163B2-C095-F058-86F3-A6747EB3DDB0}"/>
              </a:ext>
            </a:extLst>
          </p:cNvPr>
          <p:cNvSpPr txBox="1"/>
          <p:nvPr/>
        </p:nvSpPr>
        <p:spPr>
          <a:xfrm>
            <a:off x="10172857" y="5172075"/>
            <a:ext cx="1146468"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$239,800</a:t>
            </a:r>
          </a:p>
        </p:txBody>
      </p:sp>
      <p:sp>
        <p:nvSpPr>
          <p:cNvPr id="10" name="TextBox 9">
            <a:extLst>
              <a:ext uri="{FF2B5EF4-FFF2-40B4-BE49-F238E27FC236}">
                <a16:creationId xmlns:a16="http://schemas.microsoft.com/office/drawing/2014/main" id="{45F029B0-D050-C987-5023-42B121D55C87}"/>
              </a:ext>
            </a:extLst>
          </p:cNvPr>
          <p:cNvSpPr txBox="1"/>
          <p:nvPr/>
        </p:nvSpPr>
        <p:spPr>
          <a:xfrm>
            <a:off x="4701145" y="4025905"/>
            <a:ext cx="1018227"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$28,740</a:t>
            </a:r>
            <a:endParaRPr lang="en-US" sz="2000" dirty="0"/>
          </a:p>
        </p:txBody>
      </p:sp>
      <p:sp>
        <p:nvSpPr>
          <p:cNvPr id="11" name="TextBox 10">
            <a:extLst>
              <a:ext uri="{FF2B5EF4-FFF2-40B4-BE49-F238E27FC236}">
                <a16:creationId xmlns:a16="http://schemas.microsoft.com/office/drawing/2014/main" id="{B0D4DEC6-D028-C100-7205-01CD03FCCE28}"/>
              </a:ext>
            </a:extLst>
          </p:cNvPr>
          <p:cNvSpPr txBox="1"/>
          <p:nvPr/>
        </p:nvSpPr>
        <p:spPr>
          <a:xfrm>
            <a:off x="4774691" y="2997578"/>
            <a:ext cx="1018227"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$33,440</a:t>
            </a:r>
            <a:endParaRPr lang="en-US" sz="2000" dirty="0"/>
          </a:p>
        </p:txBody>
      </p:sp>
    </p:spTree>
    <p:extLst>
      <p:ext uri="{BB962C8B-B14F-4D97-AF65-F5344CB8AC3E}">
        <p14:creationId xmlns:p14="http://schemas.microsoft.com/office/powerpoint/2010/main" val="3902204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316182" y="145744"/>
            <a:ext cx="9559636" cy="1764324"/>
          </a:xfrm>
        </p:spPr>
        <p:txBody>
          <a:bodyPr>
            <a:normAutofit/>
          </a:bodyPr>
          <a:lstStyle/>
          <a:p>
            <a:pPr algn="ctr"/>
            <a:r>
              <a:rPr lang="en-US" sz="4800" b="1" dirty="0">
                <a:latin typeface="Times New Roman" panose="02020603050405020304" pitchFamily="18" charset="0"/>
                <a:cs typeface="Times New Roman" panose="02020603050405020304" pitchFamily="18" charset="0"/>
              </a:rPr>
              <a:t>NERC “ERO Reliability Risk Priorities Report,” August 12, 2021:</a:t>
            </a:r>
          </a:p>
        </p:txBody>
      </p:sp>
      <p:sp>
        <p:nvSpPr>
          <p:cNvPr id="6" name="TextBox 5">
            <a:extLst>
              <a:ext uri="{FF2B5EF4-FFF2-40B4-BE49-F238E27FC236}">
                <a16:creationId xmlns:a16="http://schemas.microsoft.com/office/drawing/2014/main" id="{0B5D798F-219B-1C4F-AA9C-0C40B945EF95}"/>
              </a:ext>
            </a:extLst>
          </p:cNvPr>
          <p:cNvSpPr txBox="1"/>
          <p:nvPr/>
        </p:nvSpPr>
        <p:spPr>
          <a:xfrm>
            <a:off x="312821" y="6340964"/>
            <a:ext cx="8569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https://www.nerc.com/comm/RISC/Documents/RISC%20ERO%20Priorities%20Report_Final_RISC_Approved_July_8_2021_Board_Submitted_Copy.pdf</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A42B030C-AD34-E843-9BAA-467ADA3F9B30}"/>
              </a:ext>
            </a:extLst>
          </p:cNvPr>
          <p:cNvPicPr>
            <a:picLocks noGrp="1" noChangeAspect="1"/>
          </p:cNvPicPr>
          <p:nvPr>
            <p:ph idx="1"/>
          </p:nvPr>
        </p:nvPicPr>
        <p:blipFill>
          <a:blip r:embed="rId4"/>
          <a:stretch>
            <a:fillRect/>
          </a:stretch>
        </p:blipFill>
        <p:spPr>
          <a:xfrm>
            <a:off x="436418" y="1910068"/>
            <a:ext cx="8093971" cy="4104982"/>
          </a:xfrm>
        </p:spPr>
      </p:pic>
      <p:sp>
        <p:nvSpPr>
          <p:cNvPr id="9" name="TextBox 8">
            <a:extLst>
              <a:ext uri="{FF2B5EF4-FFF2-40B4-BE49-F238E27FC236}">
                <a16:creationId xmlns:a16="http://schemas.microsoft.com/office/drawing/2014/main" id="{24E5ADD3-2DD4-524E-B1BF-C0E4168D3200}"/>
              </a:ext>
            </a:extLst>
          </p:cNvPr>
          <p:cNvSpPr txBox="1"/>
          <p:nvPr/>
        </p:nvSpPr>
        <p:spPr>
          <a:xfrm>
            <a:off x="8727115" y="1919147"/>
            <a:ext cx="3136022" cy="39395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America’s electric generation capacity “is increasingly characterized as one that is sensitive to extreme, widespread, and long duration temperatures </a:t>
            </a:r>
            <a:r>
              <a:rPr kumimoji="0" lang="en-US" sz="25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well as wind and solar droughts.” </a:t>
            </a:r>
          </a:p>
        </p:txBody>
      </p:sp>
      <p:sp>
        <p:nvSpPr>
          <p:cNvPr id="11" name="TextBox 1">
            <a:extLst>
              <a:ext uri="{FF2B5EF4-FFF2-40B4-BE49-F238E27FC236}">
                <a16:creationId xmlns:a16="http://schemas.microsoft.com/office/drawing/2014/main" id="{4595AB48-CFF3-2549-B4CB-6A25EA409240}"/>
              </a:ext>
            </a:extLst>
          </p:cNvPr>
          <p:cNvSpPr txBox="1"/>
          <p:nvPr/>
        </p:nvSpPr>
        <p:spPr>
          <a:xfrm>
            <a:off x="10318812" y="6411215"/>
            <a:ext cx="1243207" cy="2251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4127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51CEA2-25FE-1740-89F2-E8649C28B8FE}"/>
              </a:ext>
            </a:extLst>
          </p:cNvPr>
          <p:cNvSpPr txBox="1"/>
          <p:nvPr/>
        </p:nvSpPr>
        <p:spPr>
          <a:xfrm>
            <a:off x="10822675" y="65236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Google Shape;76;p10">
            <a:extLst>
              <a:ext uri="{FF2B5EF4-FFF2-40B4-BE49-F238E27FC236}">
                <a16:creationId xmlns:a16="http://schemas.microsoft.com/office/drawing/2014/main" id="{6E757AB5-B073-4ED5-ABC3-7D5B5E41D972}"/>
              </a:ext>
            </a:extLst>
          </p:cNvPr>
          <p:cNvSpPr/>
          <p:nvPr/>
        </p:nvSpPr>
        <p:spPr>
          <a:xfrm>
            <a:off x="540735" y="6515631"/>
            <a:ext cx="6225825" cy="218526"/>
          </a:xfrm>
          <a:prstGeom prst="rect">
            <a:avLst/>
          </a:prstGeom>
          <a:noFill/>
          <a:ln>
            <a:noFill/>
          </a:ln>
        </p:spPr>
        <p:txBody>
          <a:bodyPr spcFirstLastPara="1" wrap="square" lIns="91425" tIns="45700" rIns="91425" bIns="45700" anchor="t" anchorCtr="0">
            <a:noAutofit/>
          </a:bodyPr>
          <a:lstStyle/>
          <a:p>
            <a:pPr lvl="0">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Our World </a:t>
            </a:r>
            <a:r>
              <a:rPr lang="en-US" sz="1000" i="1" dirty="0">
                <a:solidFill>
                  <a:srgbClr val="7F7F7F"/>
                </a:solidFill>
                <a:latin typeface="Arial"/>
                <a:ea typeface="Arial"/>
                <a:cs typeface="Arial"/>
                <a:sym typeface="Arial"/>
              </a:rPr>
              <a:t>In Data, https://</a:t>
            </a:r>
            <a:r>
              <a:rPr lang="en-US" sz="1000" i="1" dirty="0" err="1">
                <a:solidFill>
                  <a:srgbClr val="7F7F7F"/>
                </a:solidFill>
                <a:latin typeface="Arial"/>
                <a:ea typeface="Arial"/>
                <a:cs typeface="Arial"/>
                <a:sym typeface="Arial"/>
              </a:rPr>
              <a:t>ourworldindata.org</a:t>
            </a:r>
            <a:r>
              <a:rPr lang="en-US" sz="1000" i="1" dirty="0">
                <a:solidFill>
                  <a:srgbClr val="7F7F7F"/>
                </a:solidFill>
                <a:latin typeface="Arial"/>
                <a:ea typeface="Arial"/>
                <a:cs typeface="Arial"/>
                <a:sym typeface="Arial"/>
              </a:rPr>
              <a:t>/literacy</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8124244-8F62-BA47-A23F-C7F41BF23FB1}"/>
              </a:ext>
            </a:extLst>
          </p:cNvPr>
          <p:cNvSpPr txBox="1"/>
          <p:nvPr/>
        </p:nvSpPr>
        <p:spPr>
          <a:xfrm>
            <a:off x="2371166" y="204123"/>
            <a:ext cx="7225375" cy="1446550"/>
          </a:xfrm>
          <a:prstGeom prst="rect">
            <a:avLst/>
          </a:prstGeom>
          <a:noFill/>
        </p:spPr>
        <p:txBody>
          <a:bodyPr wrap="none" rtlCol="0">
            <a:spAutoFit/>
          </a:bodyPr>
          <a:lstStyle/>
          <a:p>
            <a:pPr algn="ctr"/>
            <a:r>
              <a:rPr lang="en-US" sz="4400" b="1" dirty="0">
                <a:latin typeface="Times New Roman" panose="02020603050405020304" pitchFamily="18" charset="0"/>
                <a:cs typeface="Times New Roman" panose="02020603050405020304" pitchFamily="18" charset="0"/>
              </a:rPr>
              <a:t>Literate and Illiterate World </a:t>
            </a:r>
          </a:p>
          <a:p>
            <a:pPr algn="ctr"/>
            <a:r>
              <a:rPr lang="en-US" sz="4400" b="1" dirty="0">
                <a:latin typeface="Times New Roman" panose="02020603050405020304" pitchFamily="18" charset="0"/>
                <a:cs typeface="Times New Roman" panose="02020603050405020304" pitchFamily="18" charset="0"/>
              </a:rPr>
              <a:t>Population, 1800 to 2016</a:t>
            </a:r>
          </a:p>
        </p:txBody>
      </p:sp>
      <p:pic>
        <p:nvPicPr>
          <p:cNvPr id="3" name="Picture 2">
            <a:extLst>
              <a:ext uri="{FF2B5EF4-FFF2-40B4-BE49-F238E27FC236}">
                <a16:creationId xmlns:a16="http://schemas.microsoft.com/office/drawing/2014/main" id="{C3C32FDA-FF80-C04C-91DC-442F95E98ECB}"/>
              </a:ext>
            </a:extLst>
          </p:cNvPr>
          <p:cNvPicPr>
            <a:picLocks noChangeAspect="1"/>
          </p:cNvPicPr>
          <p:nvPr/>
        </p:nvPicPr>
        <p:blipFill>
          <a:blip r:embed="rId3"/>
          <a:stretch>
            <a:fillRect/>
          </a:stretch>
        </p:blipFill>
        <p:spPr>
          <a:xfrm>
            <a:off x="1069384" y="1650673"/>
            <a:ext cx="9938022" cy="4734802"/>
          </a:xfrm>
          <a:prstGeom prst="rect">
            <a:avLst/>
          </a:prstGeom>
        </p:spPr>
      </p:pic>
    </p:spTree>
    <p:extLst>
      <p:ext uri="{BB962C8B-B14F-4D97-AF65-F5344CB8AC3E}">
        <p14:creationId xmlns:p14="http://schemas.microsoft.com/office/powerpoint/2010/main" val="2390769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097775" y="434201"/>
            <a:ext cx="7996450" cy="1022227"/>
          </a:xfrm>
        </p:spPr>
        <p:txBody>
          <a:bodyPr>
            <a:noAutofit/>
          </a:bodyPr>
          <a:lstStyle/>
          <a:p>
            <a:pPr algn="ctr"/>
            <a:r>
              <a:rPr lang="en-US" sz="5000" b="1" dirty="0">
                <a:latin typeface="Times New Roman" panose="02020603050405020304" pitchFamily="18" charset="0"/>
                <a:cs typeface="Times New Roman" panose="02020603050405020304" pitchFamily="18" charset="0"/>
              </a:rPr>
              <a:t>What’s Good For Generac </a:t>
            </a:r>
            <a:br>
              <a:rPr lang="en-US" sz="5000" b="1" dirty="0">
                <a:latin typeface="Times New Roman" panose="02020603050405020304" pitchFamily="18" charset="0"/>
                <a:cs typeface="Times New Roman" panose="02020603050405020304" pitchFamily="18" charset="0"/>
              </a:rPr>
            </a:br>
            <a:r>
              <a:rPr lang="en-US" sz="5000" b="1" dirty="0">
                <a:latin typeface="Times New Roman" panose="02020603050405020304" pitchFamily="18" charset="0"/>
                <a:cs typeface="Times New Roman" panose="02020603050405020304" pitchFamily="18" charset="0"/>
              </a:rPr>
              <a:t>Is Bad For America</a:t>
            </a:r>
          </a:p>
        </p:txBody>
      </p:sp>
      <p:sp>
        <p:nvSpPr>
          <p:cNvPr id="6" name="TextBox 5">
            <a:extLst>
              <a:ext uri="{FF2B5EF4-FFF2-40B4-BE49-F238E27FC236}">
                <a16:creationId xmlns:a16="http://schemas.microsoft.com/office/drawing/2014/main" id="{0B5D798F-219B-1C4F-AA9C-0C40B945EF95}"/>
              </a:ext>
            </a:extLst>
          </p:cNvPr>
          <p:cNvSpPr txBox="1"/>
          <p:nvPr/>
        </p:nvSpPr>
        <p:spPr>
          <a:xfrm>
            <a:off x="426034" y="6411215"/>
            <a:ext cx="566996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Generac: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http://investors.generac.com/static-files/bafdf782-884c-4c37-b276-c7ad7d669922</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1">
            <a:extLst>
              <a:ext uri="{FF2B5EF4-FFF2-40B4-BE49-F238E27FC236}">
                <a16:creationId xmlns:a16="http://schemas.microsoft.com/office/drawing/2014/main" id="{1A874A51-A18F-3A4C-A132-6C728999D540}"/>
              </a:ext>
            </a:extLst>
          </p:cNvPr>
          <p:cNvSpPr txBox="1"/>
          <p:nvPr/>
        </p:nvSpPr>
        <p:spPr>
          <a:xfrm>
            <a:off x="10318812" y="6411215"/>
            <a:ext cx="1243207" cy="2251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773BC4A4-B2FC-234E-A128-803F3E868E33}"/>
              </a:ext>
            </a:extLst>
          </p:cNvPr>
          <p:cNvPicPr>
            <a:picLocks noChangeAspect="1"/>
          </p:cNvPicPr>
          <p:nvPr/>
        </p:nvPicPr>
        <p:blipFill>
          <a:blip r:embed="rId4"/>
          <a:stretch>
            <a:fillRect/>
          </a:stretch>
        </p:blipFill>
        <p:spPr>
          <a:xfrm>
            <a:off x="256772" y="3784444"/>
            <a:ext cx="5282789" cy="1534420"/>
          </a:xfrm>
          <a:prstGeom prst="rect">
            <a:avLst/>
          </a:prstGeom>
        </p:spPr>
      </p:pic>
      <p:pic>
        <p:nvPicPr>
          <p:cNvPr id="16" name="Picture 15">
            <a:extLst>
              <a:ext uri="{FF2B5EF4-FFF2-40B4-BE49-F238E27FC236}">
                <a16:creationId xmlns:a16="http://schemas.microsoft.com/office/drawing/2014/main" id="{B6167F16-7E86-4F4F-8EA3-3778304D7868}"/>
              </a:ext>
            </a:extLst>
          </p:cNvPr>
          <p:cNvPicPr>
            <a:picLocks noChangeAspect="1"/>
          </p:cNvPicPr>
          <p:nvPr/>
        </p:nvPicPr>
        <p:blipFill>
          <a:blip r:embed="rId5"/>
          <a:stretch>
            <a:fillRect/>
          </a:stretch>
        </p:blipFill>
        <p:spPr>
          <a:xfrm>
            <a:off x="256772" y="5568129"/>
            <a:ext cx="5247488" cy="622681"/>
          </a:xfrm>
          <a:prstGeom prst="rect">
            <a:avLst/>
          </a:prstGeom>
        </p:spPr>
      </p:pic>
      <p:pic>
        <p:nvPicPr>
          <p:cNvPr id="5" name="Picture 4">
            <a:extLst>
              <a:ext uri="{FF2B5EF4-FFF2-40B4-BE49-F238E27FC236}">
                <a16:creationId xmlns:a16="http://schemas.microsoft.com/office/drawing/2014/main" id="{0DD231EF-7EB6-4240-876F-156755701E9B}"/>
              </a:ext>
            </a:extLst>
          </p:cNvPr>
          <p:cNvPicPr>
            <a:picLocks noChangeAspect="1"/>
          </p:cNvPicPr>
          <p:nvPr/>
        </p:nvPicPr>
        <p:blipFill>
          <a:blip r:embed="rId6"/>
          <a:stretch>
            <a:fillRect/>
          </a:stretch>
        </p:blipFill>
        <p:spPr>
          <a:xfrm>
            <a:off x="256772" y="1920865"/>
            <a:ext cx="5282789" cy="1643174"/>
          </a:xfrm>
          <a:prstGeom prst="rect">
            <a:avLst/>
          </a:prstGeom>
        </p:spPr>
      </p:pic>
      <p:pic>
        <p:nvPicPr>
          <p:cNvPr id="8" name="Picture 7">
            <a:extLst>
              <a:ext uri="{FF2B5EF4-FFF2-40B4-BE49-F238E27FC236}">
                <a16:creationId xmlns:a16="http://schemas.microsoft.com/office/drawing/2014/main" id="{CD6FF90B-32B9-24E9-616D-1D1E9FE782DA}"/>
              </a:ext>
            </a:extLst>
          </p:cNvPr>
          <p:cNvPicPr>
            <a:picLocks noChangeAspect="1"/>
          </p:cNvPicPr>
          <p:nvPr/>
        </p:nvPicPr>
        <p:blipFill>
          <a:blip r:embed="rId7"/>
          <a:stretch>
            <a:fillRect/>
          </a:stretch>
        </p:blipFill>
        <p:spPr>
          <a:xfrm>
            <a:off x="5739693" y="1920865"/>
            <a:ext cx="6195535" cy="4380148"/>
          </a:xfrm>
          <a:prstGeom prst="rect">
            <a:avLst/>
          </a:prstGeom>
        </p:spPr>
      </p:pic>
    </p:spTree>
    <p:extLst>
      <p:ext uri="{BB962C8B-B14F-4D97-AF65-F5344CB8AC3E}">
        <p14:creationId xmlns:p14="http://schemas.microsoft.com/office/powerpoint/2010/main" val="1464474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EF8619-E069-EA49-BA37-8AFE1F5DBDF8}"/>
              </a:ext>
            </a:extLst>
          </p:cNvPr>
          <p:cNvSpPr txBox="1"/>
          <p:nvPr/>
        </p:nvSpPr>
        <p:spPr>
          <a:xfrm>
            <a:off x="426123" y="6477444"/>
            <a:ext cx="15415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Media outlets</a:t>
            </a:r>
            <a:endParaRPr kumimoji="0" lang="en-US" sz="12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0" name="TextBox 1">
            <a:extLst>
              <a:ext uri="{FF2B5EF4-FFF2-40B4-BE49-F238E27FC236}">
                <a16:creationId xmlns:a16="http://schemas.microsoft.com/office/drawing/2014/main" id="{38F1D5C1-315B-6F46-891C-C3CEA001E47B}"/>
              </a:ext>
            </a:extLst>
          </p:cNvPr>
          <p:cNvSpPr txBox="1"/>
          <p:nvPr/>
        </p:nvSpPr>
        <p:spPr>
          <a:xfrm>
            <a:off x="10491484" y="6458312"/>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CC3AD89F-FB1D-C24A-85CE-392C4FA509F1}"/>
              </a:ext>
            </a:extLst>
          </p:cNvPr>
          <p:cNvSpPr/>
          <p:nvPr/>
        </p:nvSpPr>
        <p:spPr>
          <a:xfrm>
            <a:off x="1722338" y="253457"/>
            <a:ext cx="8273378" cy="1015663"/>
          </a:xfrm>
          <a:prstGeom prst="rect">
            <a:avLst/>
          </a:prstGeom>
        </p:spPr>
        <p:txBody>
          <a:bodyPr wrap="square">
            <a:spAutoFit/>
          </a:bodyPr>
          <a:lstStyle/>
          <a:p>
            <a:pPr algn="ctr"/>
            <a:r>
              <a:rPr lang="en-US" sz="6000" b="1" dirty="0">
                <a:latin typeface="Times New Roman" panose="02020603050405020304" pitchFamily="18" charset="0"/>
                <a:cs typeface="Times New Roman" panose="02020603050405020304" pitchFamily="18" charset="0"/>
              </a:rPr>
              <a:t>Europe’s Energy Suicide</a:t>
            </a:r>
          </a:p>
        </p:txBody>
      </p:sp>
      <p:pic>
        <p:nvPicPr>
          <p:cNvPr id="9" name="Picture 8">
            <a:extLst>
              <a:ext uri="{FF2B5EF4-FFF2-40B4-BE49-F238E27FC236}">
                <a16:creationId xmlns:a16="http://schemas.microsoft.com/office/drawing/2014/main" id="{0046CC60-5A89-4EC4-CDBD-451FA06272B1}"/>
              </a:ext>
            </a:extLst>
          </p:cNvPr>
          <p:cNvPicPr>
            <a:picLocks noChangeAspect="1"/>
          </p:cNvPicPr>
          <p:nvPr/>
        </p:nvPicPr>
        <p:blipFill>
          <a:blip r:embed="rId3"/>
          <a:stretch>
            <a:fillRect/>
          </a:stretch>
        </p:blipFill>
        <p:spPr>
          <a:xfrm>
            <a:off x="314610" y="5653757"/>
            <a:ext cx="6541257" cy="775879"/>
          </a:xfrm>
          <a:prstGeom prst="rect">
            <a:avLst/>
          </a:prstGeom>
        </p:spPr>
      </p:pic>
      <p:pic>
        <p:nvPicPr>
          <p:cNvPr id="12" name="Picture 11">
            <a:extLst>
              <a:ext uri="{FF2B5EF4-FFF2-40B4-BE49-F238E27FC236}">
                <a16:creationId xmlns:a16="http://schemas.microsoft.com/office/drawing/2014/main" id="{5C31FA91-010D-8BEA-8C16-2AC97AEDFF4F}"/>
              </a:ext>
            </a:extLst>
          </p:cNvPr>
          <p:cNvPicPr>
            <a:picLocks noChangeAspect="1"/>
          </p:cNvPicPr>
          <p:nvPr/>
        </p:nvPicPr>
        <p:blipFill>
          <a:blip r:embed="rId4"/>
          <a:stretch>
            <a:fillRect/>
          </a:stretch>
        </p:blipFill>
        <p:spPr>
          <a:xfrm>
            <a:off x="6312086" y="3799364"/>
            <a:ext cx="4184363" cy="602783"/>
          </a:xfrm>
          <a:prstGeom prst="rect">
            <a:avLst/>
          </a:prstGeom>
        </p:spPr>
      </p:pic>
      <p:pic>
        <p:nvPicPr>
          <p:cNvPr id="14" name="Picture 13">
            <a:extLst>
              <a:ext uri="{FF2B5EF4-FFF2-40B4-BE49-F238E27FC236}">
                <a16:creationId xmlns:a16="http://schemas.microsoft.com/office/drawing/2014/main" id="{0A245CF4-4729-8663-81C4-0E70F1914B98}"/>
              </a:ext>
            </a:extLst>
          </p:cNvPr>
          <p:cNvPicPr>
            <a:picLocks noChangeAspect="1"/>
          </p:cNvPicPr>
          <p:nvPr/>
        </p:nvPicPr>
        <p:blipFill>
          <a:blip r:embed="rId5"/>
          <a:stretch>
            <a:fillRect/>
          </a:stretch>
        </p:blipFill>
        <p:spPr>
          <a:xfrm>
            <a:off x="8485173" y="1946894"/>
            <a:ext cx="3510220" cy="1470033"/>
          </a:xfrm>
          <a:prstGeom prst="rect">
            <a:avLst/>
          </a:prstGeom>
        </p:spPr>
      </p:pic>
      <p:pic>
        <p:nvPicPr>
          <p:cNvPr id="18" name="Picture 17">
            <a:extLst>
              <a:ext uri="{FF2B5EF4-FFF2-40B4-BE49-F238E27FC236}">
                <a16:creationId xmlns:a16="http://schemas.microsoft.com/office/drawing/2014/main" id="{DF5F384F-94C4-DA0E-8551-13953FB6C286}"/>
              </a:ext>
            </a:extLst>
          </p:cNvPr>
          <p:cNvPicPr>
            <a:picLocks noChangeAspect="1"/>
          </p:cNvPicPr>
          <p:nvPr/>
        </p:nvPicPr>
        <p:blipFill>
          <a:blip r:embed="rId6"/>
          <a:stretch>
            <a:fillRect/>
          </a:stretch>
        </p:blipFill>
        <p:spPr>
          <a:xfrm>
            <a:off x="314610" y="4665226"/>
            <a:ext cx="5544417" cy="845759"/>
          </a:xfrm>
          <a:prstGeom prst="rect">
            <a:avLst/>
          </a:prstGeom>
        </p:spPr>
      </p:pic>
      <p:pic>
        <p:nvPicPr>
          <p:cNvPr id="20" name="Picture 19">
            <a:extLst>
              <a:ext uri="{FF2B5EF4-FFF2-40B4-BE49-F238E27FC236}">
                <a16:creationId xmlns:a16="http://schemas.microsoft.com/office/drawing/2014/main" id="{C03B1F1C-5167-169B-E328-5A4491A48865}"/>
              </a:ext>
            </a:extLst>
          </p:cNvPr>
          <p:cNvPicPr>
            <a:picLocks noChangeAspect="1"/>
          </p:cNvPicPr>
          <p:nvPr/>
        </p:nvPicPr>
        <p:blipFill>
          <a:blip r:embed="rId7"/>
          <a:stretch>
            <a:fillRect/>
          </a:stretch>
        </p:blipFill>
        <p:spPr>
          <a:xfrm>
            <a:off x="314610" y="3540963"/>
            <a:ext cx="5767441" cy="997031"/>
          </a:xfrm>
          <a:prstGeom prst="rect">
            <a:avLst/>
          </a:prstGeom>
        </p:spPr>
      </p:pic>
      <p:pic>
        <p:nvPicPr>
          <p:cNvPr id="23" name="Picture 22">
            <a:extLst>
              <a:ext uri="{FF2B5EF4-FFF2-40B4-BE49-F238E27FC236}">
                <a16:creationId xmlns:a16="http://schemas.microsoft.com/office/drawing/2014/main" id="{9B06CED2-895C-8FD0-7E20-90AF7630B231}"/>
              </a:ext>
            </a:extLst>
          </p:cNvPr>
          <p:cNvPicPr>
            <a:picLocks noChangeAspect="1"/>
          </p:cNvPicPr>
          <p:nvPr/>
        </p:nvPicPr>
        <p:blipFill>
          <a:blip r:embed="rId8"/>
          <a:stretch>
            <a:fillRect/>
          </a:stretch>
        </p:blipFill>
        <p:spPr>
          <a:xfrm>
            <a:off x="6253895" y="4537994"/>
            <a:ext cx="5741498" cy="775878"/>
          </a:xfrm>
          <a:prstGeom prst="rect">
            <a:avLst/>
          </a:prstGeom>
        </p:spPr>
      </p:pic>
      <p:pic>
        <p:nvPicPr>
          <p:cNvPr id="25" name="Picture 24">
            <a:extLst>
              <a:ext uri="{FF2B5EF4-FFF2-40B4-BE49-F238E27FC236}">
                <a16:creationId xmlns:a16="http://schemas.microsoft.com/office/drawing/2014/main" id="{9F3041EA-3EE5-ED9D-46D4-C69F93D040C0}"/>
              </a:ext>
            </a:extLst>
          </p:cNvPr>
          <p:cNvPicPr>
            <a:picLocks noChangeAspect="1"/>
          </p:cNvPicPr>
          <p:nvPr/>
        </p:nvPicPr>
        <p:blipFill>
          <a:blip r:embed="rId9"/>
          <a:stretch>
            <a:fillRect/>
          </a:stretch>
        </p:blipFill>
        <p:spPr>
          <a:xfrm>
            <a:off x="7446938" y="5488723"/>
            <a:ext cx="4548455" cy="814163"/>
          </a:xfrm>
          <a:prstGeom prst="rect">
            <a:avLst/>
          </a:prstGeom>
        </p:spPr>
      </p:pic>
      <p:pic>
        <p:nvPicPr>
          <p:cNvPr id="7" name="Picture 6">
            <a:extLst>
              <a:ext uri="{FF2B5EF4-FFF2-40B4-BE49-F238E27FC236}">
                <a16:creationId xmlns:a16="http://schemas.microsoft.com/office/drawing/2014/main" id="{2D317425-C5D7-6FC5-9E7F-4CAE9059F044}"/>
              </a:ext>
            </a:extLst>
          </p:cNvPr>
          <p:cNvPicPr>
            <a:picLocks noChangeAspect="1"/>
          </p:cNvPicPr>
          <p:nvPr/>
        </p:nvPicPr>
        <p:blipFill>
          <a:blip r:embed="rId10"/>
          <a:stretch>
            <a:fillRect/>
          </a:stretch>
        </p:blipFill>
        <p:spPr>
          <a:xfrm>
            <a:off x="314610" y="1683253"/>
            <a:ext cx="7502496" cy="1738977"/>
          </a:xfrm>
          <a:prstGeom prst="rect">
            <a:avLst/>
          </a:prstGeom>
        </p:spPr>
      </p:pic>
    </p:spTree>
    <p:extLst>
      <p:ext uri="{BB962C8B-B14F-4D97-AF65-F5344CB8AC3E}">
        <p14:creationId xmlns:p14="http://schemas.microsoft.com/office/powerpoint/2010/main" val="214767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EF8619-E069-EA49-BA37-8AFE1F5DBDF8}"/>
              </a:ext>
            </a:extLst>
          </p:cNvPr>
          <p:cNvSpPr txBox="1"/>
          <p:nvPr/>
        </p:nvSpPr>
        <p:spPr>
          <a:xfrm>
            <a:off x="426123" y="6477444"/>
            <a:ext cx="15415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Media outlets</a:t>
            </a:r>
            <a:endParaRPr kumimoji="0" lang="en-US" sz="12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0" name="TextBox 1">
            <a:extLst>
              <a:ext uri="{FF2B5EF4-FFF2-40B4-BE49-F238E27FC236}">
                <a16:creationId xmlns:a16="http://schemas.microsoft.com/office/drawing/2014/main" id="{38F1D5C1-315B-6F46-891C-C3CEA001E47B}"/>
              </a:ext>
            </a:extLst>
          </p:cNvPr>
          <p:cNvSpPr txBox="1"/>
          <p:nvPr/>
        </p:nvSpPr>
        <p:spPr>
          <a:xfrm>
            <a:off x="10491484" y="6458312"/>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CC3AD89F-FB1D-C24A-85CE-392C4FA509F1}"/>
              </a:ext>
            </a:extLst>
          </p:cNvPr>
          <p:cNvSpPr/>
          <p:nvPr/>
        </p:nvSpPr>
        <p:spPr>
          <a:xfrm>
            <a:off x="2334860" y="410431"/>
            <a:ext cx="7522278" cy="1938992"/>
          </a:xfrm>
          <a:prstGeom prst="rect">
            <a:avLst/>
          </a:prstGeom>
        </p:spPr>
        <p:txBody>
          <a:bodyPr wrap="square">
            <a:spAutoFit/>
          </a:bodyPr>
          <a:lstStyle/>
          <a:p>
            <a:pPr algn="ctr"/>
            <a:r>
              <a:rPr lang="en-US" sz="6000" b="1" dirty="0">
                <a:latin typeface="Times New Roman" panose="02020603050405020304" pitchFamily="18" charset="0"/>
                <a:cs typeface="Times New Roman" panose="02020603050405020304" pitchFamily="18" charset="0"/>
              </a:rPr>
              <a:t>Europe Committed </a:t>
            </a:r>
          </a:p>
          <a:p>
            <a:pPr algn="ctr"/>
            <a:r>
              <a:rPr lang="en-US" sz="6000" b="1" dirty="0">
                <a:latin typeface="Times New Roman" panose="02020603050405020304" pitchFamily="18" charset="0"/>
                <a:cs typeface="Times New Roman" panose="02020603050405020304" pitchFamily="18" charset="0"/>
              </a:rPr>
              <a:t>The Fatal </a:t>
            </a:r>
            <a:r>
              <a:rPr lang="en-US" sz="6000" b="1" dirty="0" err="1">
                <a:latin typeface="Times New Roman" panose="02020603050405020304" pitchFamily="18" charset="0"/>
                <a:cs typeface="Times New Roman" panose="02020603050405020304" pitchFamily="18" charset="0"/>
              </a:rPr>
              <a:t>Quadfecta</a:t>
            </a:r>
            <a:endParaRPr lang="en-US" sz="6000" b="1" dirty="0">
              <a:latin typeface="Times New Roman" panose="02020603050405020304" pitchFamily="18" charset="0"/>
              <a:cs typeface="Times New Roman" panose="02020603050405020304" pitchFamily="18" charset="0"/>
            </a:endParaRPr>
          </a:p>
        </p:txBody>
      </p:sp>
      <p:sp>
        <p:nvSpPr>
          <p:cNvPr id="4" name="Content Placeholder 4">
            <a:extLst>
              <a:ext uri="{FF2B5EF4-FFF2-40B4-BE49-F238E27FC236}">
                <a16:creationId xmlns:a16="http://schemas.microsoft.com/office/drawing/2014/main" id="{E79932A6-A35A-ACD8-1AC1-44D25021C06F}"/>
              </a:ext>
            </a:extLst>
          </p:cNvPr>
          <p:cNvSpPr>
            <a:spLocks noGrp="1"/>
          </p:cNvSpPr>
          <p:nvPr>
            <p:ph idx="1"/>
          </p:nvPr>
        </p:nvSpPr>
        <p:spPr>
          <a:xfrm>
            <a:off x="609306" y="2828089"/>
            <a:ext cx="10973385" cy="2258261"/>
          </a:xfrm>
        </p:spPr>
        <p:txBody>
          <a:bodyPr>
            <a:noAutofit/>
          </a:bodyPr>
          <a:lstStyle/>
          <a:p>
            <a:pPr marL="0" indent="0">
              <a:buNone/>
            </a:pPr>
            <a:r>
              <a:rPr lang="en-US" sz="4000" b="1" dirty="0">
                <a:latin typeface="Times New Roman" panose="02020603050405020304" pitchFamily="18" charset="0"/>
                <a:cs typeface="Times New Roman" panose="02020603050405020304" pitchFamily="18" charset="0"/>
              </a:rPr>
              <a:t>● Overinvested in weather-dependent renewables </a:t>
            </a:r>
          </a:p>
          <a:p>
            <a:pPr marL="0" indent="0">
              <a:buNone/>
            </a:pPr>
            <a:r>
              <a:rPr lang="en-US" sz="4000" b="1" dirty="0">
                <a:latin typeface="Times New Roman" panose="02020603050405020304" pitchFamily="18" charset="0"/>
                <a:cs typeface="Times New Roman" panose="02020603050405020304" pitchFamily="18" charset="0"/>
              </a:rPr>
              <a:t>● Underinvested in hydrocarbons</a:t>
            </a:r>
          </a:p>
          <a:p>
            <a:pPr marL="0" indent="0">
              <a:buNone/>
            </a:pPr>
            <a:r>
              <a:rPr lang="en-US" sz="4000" b="1" dirty="0">
                <a:latin typeface="Times New Roman" panose="02020603050405020304" pitchFamily="18" charset="0"/>
                <a:cs typeface="Times New Roman" panose="02020603050405020304" pitchFamily="18" charset="0"/>
              </a:rPr>
              <a:t>● Shuttered coal and nuclear power plants</a:t>
            </a:r>
            <a:endParaRPr lang="en-US" sz="4000" b="1" i="1" u="sng" dirty="0">
              <a:latin typeface="Times New Roman" panose="02020603050405020304" pitchFamily="18" charset="0"/>
              <a:cs typeface="Times New Roman" panose="02020603050405020304" pitchFamily="18" charset="0"/>
            </a:endParaRPr>
          </a:p>
          <a:p>
            <a:pPr marL="0" indent="0">
              <a:buNone/>
            </a:pPr>
            <a:r>
              <a:rPr lang="en-US" sz="4000" b="1" dirty="0">
                <a:latin typeface="Times New Roman" panose="02020603050405020304" pitchFamily="18" charset="0"/>
                <a:cs typeface="Times New Roman" panose="02020603050405020304" pitchFamily="18" charset="0"/>
              </a:rPr>
              <a:t>● Relied too heavily on imports</a:t>
            </a:r>
          </a:p>
        </p:txBody>
      </p:sp>
    </p:spTree>
    <p:extLst>
      <p:ext uri="{BB962C8B-B14F-4D97-AF65-F5344CB8AC3E}">
        <p14:creationId xmlns:p14="http://schemas.microsoft.com/office/powerpoint/2010/main" val="1418394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EF8619-E069-EA49-BA37-8AFE1F5DBDF8}"/>
              </a:ext>
            </a:extLst>
          </p:cNvPr>
          <p:cNvSpPr txBox="1"/>
          <p:nvPr/>
        </p:nvSpPr>
        <p:spPr>
          <a:xfrm>
            <a:off x="426119" y="6351083"/>
            <a:ext cx="7030835" cy="276999"/>
          </a:xfrm>
          <a:prstGeom prst="rect">
            <a:avLst/>
          </a:prstGeom>
          <a:noFill/>
        </p:spPr>
        <p:txBody>
          <a:bodyPr wrap="none" rtlCol="0">
            <a:spAutoFit/>
          </a:bodyPr>
          <a:lstStyle/>
          <a:p>
            <a:pPr lvl="0">
              <a:defRPr/>
            </a:pP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a:t>
            </a:r>
            <a:r>
              <a:rPr lang="en-US" sz="1200" i="1" dirty="0">
                <a:solidFill>
                  <a:srgbClr val="7F7F7F"/>
                </a:solidFill>
                <a:latin typeface="Times New Roman" panose="02020603050405020304" pitchFamily="18" charset="0"/>
                <a:cs typeface="Times New Roman" panose="02020603050405020304" pitchFamily="18" charset="0"/>
                <a:hlinkClick r:id="rId3"/>
              </a:rPr>
              <a:t>https://eurometaux.eu/media/qnhn5k30/non-ferrous-metals-ceo-letter-on-energy-crisis-06-09-2022.pdf</a:t>
            </a:r>
            <a:r>
              <a:rPr lang="en-US" sz="1200" i="1" dirty="0">
                <a:solidFill>
                  <a:srgbClr val="7F7F7F"/>
                </a:solidFill>
                <a:latin typeface="Times New Roman" panose="02020603050405020304" pitchFamily="18" charset="0"/>
                <a:cs typeface="Times New Roman" panose="02020603050405020304" pitchFamily="18" charset="0"/>
              </a:rPr>
              <a:t> </a:t>
            </a:r>
            <a:endParaRPr kumimoji="0" lang="en-US" sz="12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0" name="TextBox 1">
            <a:extLst>
              <a:ext uri="{FF2B5EF4-FFF2-40B4-BE49-F238E27FC236}">
                <a16:creationId xmlns:a16="http://schemas.microsoft.com/office/drawing/2014/main" id="{38F1D5C1-315B-6F46-891C-C3CEA001E47B}"/>
              </a:ext>
            </a:extLst>
          </p:cNvPr>
          <p:cNvSpPr txBox="1"/>
          <p:nvPr/>
        </p:nvSpPr>
        <p:spPr>
          <a:xfrm>
            <a:off x="10491484" y="6458312"/>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CC3AD89F-FB1D-C24A-85CE-392C4FA509F1}"/>
              </a:ext>
            </a:extLst>
          </p:cNvPr>
          <p:cNvSpPr/>
          <p:nvPr/>
        </p:nvSpPr>
        <p:spPr>
          <a:xfrm>
            <a:off x="426119" y="207473"/>
            <a:ext cx="11765881" cy="2308324"/>
          </a:xfrm>
          <a:prstGeom prst="rect">
            <a:avLst/>
          </a:prstGeom>
        </p:spPr>
        <p:txBody>
          <a:bodyPr wrap="square">
            <a:spAutoFit/>
          </a:bodyPr>
          <a:lstStyle/>
          <a:p>
            <a:pPr algn="ctr"/>
            <a:r>
              <a:rPr lang="en-US" sz="4800" b="1" dirty="0" err="1">
                <a:latin typeface="Times New Roman" panose="02020603050405020304" pitchFamily="18" charset="0"/>
                <a:cs typeface="Times New Roman" panose="02020603050405020304" pitchFamily="18" charset="0"/>
              </a:rPr>
              <a:t>Eurometaux</a:t>
            </a:r>
            <a:r>
              <a:rPr lang="en-US" sz="4800" b="1" dirty="0">
                <a:latin typeface="Times New Roman" panose="02020603050405020304" pitchFamily="18" charset="0"/>
                <a:cs typeface="Times New Roman" panose="02020603050405020304" pitchFamily="18" charset="0"/>
              </a:rPr>
              <a:t> to EU Commission: </a:t>
            </a:r>
          </a:p>
          <a:p>
            <a:pPr algn="ctr"/>
            <a:r>
              <a:rPr lang="en-US" sz="4800" b="1" dirty="0">
                <a:latin typeface="Times New Roman" panose="02020603050405020304" pitchFamily="18" charset="0"/>
                <a:cs typeface="Times New Roman" panose="02020603050405020304" pitchFamily="18" charset="0"/>
              </a:rPr>
              <a:t>“Existential threat to our future, </a:t>
            </a:r>
          </a:p>
          <a:p>
            <a:pPr algn="ctr"/>
            <a:r>
              <a:rPr lang="en-US" sz="4800" b="1" dirty="0">
                <a:latin typeface="Times New Roman" panose="02020603050405020304" pitchFamily="18" charset="0"/>
                <a:cs typeface="Times New Roman" panose="02020603050405020304" pitchFamily="18" charset="0"/>
              </a:rPr>
              <a:t>...permanent deindustrialization” </a:t>
            </a:r>
          </a:p>
        </p:txBody>
      </p:sp>
      <p:sp>
        <p:nvSpPr>
          <p:cNvPr id="9" name="TextBox 8">
            <a:extLst>
              <a:ext uri="{FF2B5EF4-FFF2-40B4-BE49-F238E27FC236}">
                <a16:creationId xmlns:a16="http://schemas.microsoft.com/office/drawing/2014/main" id="{DDB2111B-6F84-10FD-366B-DB66D3934BC4}"/>
              </a:ext>
            </a:extLst>
          </p:cNvPr>
          <p:cNvSpPr txBox="1"/>
          <p:nvPr/>
        </p:nvSpPr>
        <p:spPr>
          <a:xfrm>
            <a:off x="545319" y="2656558"/>
            <a:ext cx="11508265" cy="2092881"/>
          </a:xfrm>
          <a:prstGeom prst="rect">
            <a:avLst/>
          </a:prstGeom>
          <a:noFill/>
        </p:spPr>
        <p:txBody>
          <a:bodyPr wrap="square">
            <a:spAutoFit/>
          </a:bodyPr>
          <a:lstStyle/>
          <a:p>
            <a:r>
              <a:rPr lang="en-US" sz="2600" b="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“50% of the EU’s aluminum and zinc capacity has already been forced offline”  </a:t>
            </a:r>
          </a:p>
          <a:p>
            <a:pPr marL="0" indent="0">
              <a:buNone/>
            </a:pPr>
            <a:r>
              <a:rPr lang="en-US" sz="2600" b="1" dirty="0">
                <a:latin typeface="Times New Roman" panose="02020603050405020304" pitchFamily="18" charset="0"/>
                <a:cs typeface="Times New Roman" panose="02020603050405020304" pitchFamily="18" charset="0"/>
              </a:rPr>
              <a:t>● “Producers face </a:t>
            </a:r>
            <a:r>
              <a:rPr lang="en-US" sz="2600" b="1" i="1" u="sng" dirty="0">
                <a:latin typeface="Times New Roman" panose="02020603050405020304" pitchFamily="18" charset="0"/>
                <a:cs typeface="Times New Roman" panose="02020603050405020304" pitchFamily="18" charset="0"/>
              </a:rPr>
              <a:t>electricity and gas costs over 10 times higher</a:t>
            </a:r>
            <a:r>
              <a:rPr lang="en-US" sz="2600" b="1" dirty="0">
                <a:latin typeface="Times New Roman" panose="02020603050405020304" pitchFamily="18" charset="0"/>
                <a:cs typeface="Times New Roman" panose="02020603050405020304" pitchFamily="18" charset="0"/>
              </a:rPr>
              <a:t> than last year...” </a:t>
            </a:r>
          </a:p>
          <a:p>
            <a:r>
              <a:rPr lang="en-US" sz="2600" b="1" dirty="0">
                <a:latin typeface="Times New Roman" panose="02020603050405020304" pitchFamily="18" charset="0"/>
                <a:cs typeface="Times New Roman" panose="02020603050405020304" pitchFamily="18" charset="0"/>
              </a:rPr>
              <a:t>● “long-term investment climate for all EU strategic metals operations...risks being decimated...more closures will follow next year.” </a:t>
            </a:r>
          </a:p>
        </p:txBody>
      </p:sp>
      <p:pic>
        <p:nvPicPr>
          <p:cNvPr id="4" name="Picture 3">
            <a:extLst>
              <a:ext uri="{FF2B5EF4-FFF2-40B4-BE49-F238E27FC236}">
                <a16:creationId xmlns:a16="http://schemas.microsoft.com/office/drawing/2014/main" id="{6B78030D-E79E-F65D-4CD5-156D76774C89}"/>
              </a:ext>
            </a:extLst>
          </p:cNvPr>
          <p:cNvPicPr>
            <a:picLocks noChangeAspect="1"/>
          </p:cNvPicPr>
          <p:nvPr/>
        </p:nvPicPr>
        <p:blipFill>
          <a:blip r:embed="rId4"/>
          <a:stretch>
            <a:fillRect/>
          </a:stretch>
        </p:blipFill>
        <p:spPr>
          <a:xfrm>
            <a:off x="1894576" y="4786227"/>
            <a:ext cx="8828966" cy="1420840"/>
          </a:xfrm>
          <a:prstGeom prst="rect">
            <a:avLst/>
          </a:prstGeom>
        </p:spPr>
      </p:pic>
    </p:spTree>
    <p:extLst>
      <p:ext uri="{BB962C8B-B14F-4D97-AF65-F5344CB8AC3E}">
        <p14:creationId xmlns:p14="http://schemas.microsoft.com/office/powerpoint/2010/main" val="3131746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6E7798-A54D-9342-9855-681404E1DA63}"/>
              </a:ext>
            </a:extLst>
          </p:cNvPr>
          <p:cNvSpPr txBox="1"/>
          <p:nvPr/>
        </p:nvSpPr>
        <p:spPr>
          <a:xfrm>
            <a:off x="434707" y="671240"/>
            <a:ext cx="3648620"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cs typeface="Times New Roman" panose="02020603050405020304" pitchFamily="18" charset="0"/>
              </a:rPr>
              <a:t>The</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Iron Law Of Electricity: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People, businesses,  and countries will do whatever they have to do to get the electricity they need.</a:t>
            </a:r>
          </a:p>
        </p:txBody>
      </p:sp>
      <p:pic>
        <p:nvPicPr>
          <p:cNvPr id="3" name="Picture 2">
            <a:extLst>
              <a:ext uri="{FF2B5EF4-FFF2-40B4-BE49-F238E27FC236}">
                <a16:creationId xmlns:a16="http://schemas.microsoft.com/office/drawing/2014/main" id="{F44884A9-B116-A148-A496-301C21B9C615}"/>
              </a:ext>
            </a:extLst>
          </p:cNvPr>
          <p:cNvPicPr>
            <a:picLocks noChangeAspect="1"/>
          </p:cNvPicPr>
          <p:nvPr/>
        </p:nvPicPr>
        <p:blipFill>
          <a:blip r:embed="rId3"/>
          <a:stretch>
            <a:fillRect/>
          </a:stretch>
        </p:blipFill>
        <p:spPr>
          <a:xfrm>
            <a:off x="4416357" y="289684"/>
            <a:ext cx="6954008" cy="5533651"/>
          </a:xfrm>
          <a:prstGeom prst="rect">
            <a:avLst/>
          </a:prstGeom>
        </p:spPr>
      </p:pic>
      <p:sp>
        <p:nvSpPr>
          <p:cNvPr id="6" name="TextBox 5">
            <a:extLst>
              <a:ext uri="{FF2B5EF4-FFF2-40B4-BE49-F238E27FC236}">
                <a16:creationId xmlns:a16="http://schemas.microsoft.com/office/drawing/2014/main" id="{252983C9-85D8-1B41-A197-DED63DED9895}"/>
              </a:ext>
            </a:extLst>
          </p:cNvPr>
          <p:cNvSpPr txBox="1"/>
          <p:nvPr/>
        </p:nvSpPr>
        <p:spPr>
          <a:xfrm>
            <a:off x="4879747" y="5887871"/>
            <a:ext cx="60272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People waiting to buy gasoline for their generators,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Staten Island, NY, November, 2012</a:t>
            </a:r>
          </a:p>
        </p:txBody>
      </p:sp>
      <p:sp>
        <p:nvSpPr>
          <p:cNvPr id="7" name="TextBox 1">
            <a:extLst>
              <a:ext uri="{FF2B5EF4-FFF2-40B4-BE49-F238E27FC236}">
                <a16:creationId xmlns:a16="http://schemas.microsoft.com/office/drawing/2014/main" id="{021FA739-AA48-AF45-B21F-FECB8F7F501E}"/>
              </a:ext>
            </a:extLst>
          </p:cNvPr>
          <p:cNvSpPr txBox="1"/>
          <p:nvPr/>
        </p:nvSpPr>
        <p:spPr>
          <a:xfrm>
            <a:off x="10748761" y="6483201"/>
            <a:ext cx="1243207" cy="2251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7910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101639" y="83506"/>
            <a:ext cx="9988722" cy="973502"/>
          </a:xfrm>
        </p:spPr>
        <p:txBody>
          <a:bodyPr>
            <a:noAutofit/>
          </a:bodyPr>
          <a:lstStyle/>
          <a:p>
            <a:pPr algn="ctr"/>
            <a:r>
              <a:rPr lang="en-US" sz="5400" b="1" dirty="0">
                <a:latin typeface="Times New Roman" panose="02020603050405020304" pitchFamily="18" charset="0"/>
                <a:cs typeface="Times New Roman" panose="02020603050405020304" pitchFamily="18" charset="0"/>
              </a:rPr>
              <a:t>King Coal Comes Storming Back</a:t>
            </a:r>
          </a:p>
        </p:txBody>
      </p:sp>
      <p:sp>
        <p:nvSpPr>
          <p:cNvPr id="6" name="TextBox 5">
            <a:extLst>
              <a:ext uri="{FF2B5EF4-FFF2-40B4-BE49-F238E27FC236}">
                <a16:creationId xmlns:a16="http://schemas.microsoft.com/office/drawing/2014/main" id="{A4EF8619-E069-EA49-BA37-8AFE1F5DBDF8}"/>
              </a:ext>
            </a:extLst>
          </p:cNvPr>
          <p:cNvSpPr txBox="1"/>
          <p:nvPr/>
        </p:nvSpPr>
        <p:spPr>
          <a:xfrm>
            <a:off x="352863" y="6497138"/>
            <a:ext cx="7093609" cy="246221"/>
          </a:xfrm>
          <a:prstGeom prst="rect">
            <a:avLst/>
          </a:prstGeom>
          <a:noFill/>
        </p:spPr>
        <p:txBody>
          <a:bodyPr wrap="none" rtlCol="0">
            <a:spAutoFit/>
          </a:bodyPr>
          <a:lstStyle/>
          <a:p>
            <a:pPr>
              <a:defRPr/>
            </a:pPr>
            <a:r>
              <a:rPr lang="en-US" sz="1000" i="1" dirty="0">
                <a:solidFill>
                  <a:srgbClr val="7F7F7F"/>
                </a:solidFill>
                <a:latin typeface="Times New Roman" panose="02020603050405020304" pitchFamily="18" charset="0"/>
                <a:cs typeface="Times New Roman" panose="02020603050405020304" pitchFamily="18" charset="0"/>
              </a:rPr>
              <a:t>Source: Media outlets, </a:t>
            </a:r>
            <a:r>
              <a:rPr lang="en-US" sz="1000" i="1" dirty="0">
                <a:solidFill>
                  <a:srgbClr val="7F7F7F"/>
                </a:solidFill>
                <a:latin typeface="Times New Roman" panose="02020603050405020304" pitchFamily="18" charset="0"/>
                <a:cs typeface="Times New Roman" panose="02020603050405020304" pitchFamily="18" charset="0"/>
                <a:hlinkClick r:id="rId3"/>
              </a:rPr>
              <a:t>https://tradingeconomics.com/commodity/coal</a:t>
            </a:r>
            <a:r>
              <a:rPr lang="en-US" sz="1000" i="1" dirty="0">
                <a:solidFill>
                  <a:srgbClr val="7F7F7F"/>
                </a:solidFill>
                <a:latin typeface="Times New Roman" panose="02020603050405020304" pitchFamily="18" charset="0"/>
                <a:cs typeface="Times New Roman" panose="02020603050405020304" pitchFamily="18" charset="0"/>
              </a:rPr>
              <a:t>    </a:t>
            </a:r>
            <a:r>
              <a:rPr lang="en-US" sz="1000" i="1" dirty="0">
                <a:solidFill>
                  <a:srgbClr val="7F7F7F"/>
                </a:solidFill>
                <a:latin typeface="Times New Roman" panose="02020603050405020304" pitchFamily="18" charset="0"/>
                <a:cs typeface="Times New Roman" panose="02020603050405020304" pitchFamily="18" charset="0"/>
                <a:hlinkClick r:id="rId4"/>
              </a:rPr>
              <a:t>https://time.com/6090732/china-coal-power-plants-emissions/</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000" b="0" i="1"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6" name="TextBox 1">
            <a:extLst>
              <a:ext uri="{FF2B5EF4-FFF2-40B4-BE49-F238E27FC236}">
                <a16:creationId xmlns:a16="http://schemas.microsoft.com/office/drawing/2014/main" id="{DE6F3056-CD50-BF43-A781-A6C45A67BB0D}"/>
              </a:ext>
            </a:extLst>
          </p:cNvPr>
          <p:cNvSpPr txBox="1"/>
          <p:nvPr/>
        </p:nvSpPr>
        <p:spPr>
          <a:xfrm>
            <a:off x="10519544" y="6572814"/>
            <a:ext cx="1456467" cy="27348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49364BE-DC4C-6F76-A7E6-D08B11071B35}"/>
              </a:ext>
            </a:extLst>
          </p:cNvPr>
          <p:cNvPicPr>
            <a:picLocks noChangeAspect="1"/>
          </p:cNvPicPr>
          <p:nvPr/>
        </p:nvPicPr>
        <p:blipFill>
          <a:blip r:embed="rId5"/>
          <a:stretch>
            <a:fillRect/>
          </a:stretch>
        </p:blipFill>
        <p:spPr>
          <a:xfrm>
            <a:off x="5636225" y="1057008"/>
            <a:ext cx="6068673" cy="746238"/>
          </a:xfrm>
          <a:prstGeom prst="rect">
            <a:avLst/>
          </a:prstGeom>
        </p:spPr>
      </p:pic>
      <p:pic>
        <p:nvPicPr>
          <p:cNvPr id="13" name="Picture 12">
            <a:extLst>
              <a:ext uri="{FF2B5EF4-FFF2-40B4-BE49-F238E27FC236}">
                <a16:creationId xmlns:a16="http://schemas.microsoft.com/office/drawing/2014/main" id="{E5D998C9-DB60-22BF-1D3C-C3D9B825C2AA}"/>
              </a:ext>
            </a:extLst>
          </p:cNvPr>
          <p:cNvPicPr>
            <a:picLocks noChangeAspect="1"/>
          </p:cNvPicPr>
          <p:nvPr/>
        </p:nvPicPr>
        <p:blipFill>
          <a:blip r:embed="rId6"/>
          <a:stretch>
            <a:fillRect/>
          </a:stretch>
        </p:blipFill>
        <p:spPr>
          <a:xfrm>
            <a:off x="234040" y="4803023"/>
            <a:ext cx="4738304" cy="534835"/>
          </a:xfrm>
          <a:prstGeom prst="rect">
            <a:avLst/>
          </a:prstGeom>
        </p:spPr>
      </p:pic>
      <p:pic>
        <p:nvPicPr>
          <p:cNvPr id="19" name="Picture 18">
            <a:extLst>
              <a:ext uri="{FF2B5EF4-FFF2-40B4-BE49-F238E27FC236}">
                <a16:creationId xmlns:a16="http://schemas.microsoft.com/office/drawing/2014/main" id="{30D33C79-7105-0E16-CD3E-331F4FFDE845}"/>
              </a:ext>
            </a:extLst>
          </p:cNvPr>
          <p:cNvPicPr>
            <a:picLocks noChangeAspect="1"/>
          </p:cNvPicPr>
          <p:nvPr/>
        </p:nvPicPr>
        <p:blipFill>
          <a:blip r:embed="rId7"/>
          <a:stretch>
            <a:fillRect/>
          </a:stretch>
        </p:blipFill>
        <p:spPr>
          <a:xfrm>
            <a:off x="214223" y="5548284"/>
            <a:ext cx="4738304" cy="650092"/>
          </a:xfrm>
          <a:prstGeom prst="rect">
            <a:avLst/>
          </a:prstGeom>
        </p:spPr>
      </p:pic>
      <p:pic>
        <p:nvPicPr>
          <p:cNvPr id="8" name="Picture 7">
            <a:extLst>
              <a:ext uri="{FF2B5EF4-FFF2-40B4-BE49-F238E27FC236}">
                <a16:creationId xmlns:a16="http://schemas.microsoft.com/office/drawing/2014/main" id="{288134D5-A349-246A-3F82-FFE8299F1E77}"/>
              </a:ext>
            </a:extLst>
          </p:cNvPr>
          <p:cNvPicPr>
            <a:picLocks noChangeAspect="1"/>
          </p:cNvPicPr>
          <p:nvPr/>
        </p:nvPicPr>
        <p:blipFill>
          <a:blip r:embed="rId8"/>
          <a:stretch>
            <a:fillRect/>
          </a:stretch>
        </p:blipFill>
        <p:spPr>
          <a:xfrm>
            <a:off x="214223" y="3486614"/>
            <a:ext cx="4980898" cy="1012714"/>
          </a:xfrm>
          <a:prstGeom prst="rect">
            <a:avLst/>
          </a:prstGeom>
        </p:spPr>
      </p:pic>
      <p:sp>
        <p:nvSpPr>
          <p:cNvPr id="3" name="TextBox 2">
            <a:extLst>
              <a:ext uri="{FF2B5EF4-FFF2-40B4-BE49-F238E27FC236}">
                <a16:creationId xmlns:a16="http://schemas.microsoft.com/office/drawing/2014/main" id="{E941F1E0-4CA7-60DA-9E67-AA7FD906D0C9}"/>
              </a:ext>
            </a:extLst>
          </p:cNvPr>
          <p:cNvSpPr txBox="1"/>
          <p:nvPr/>
        </p:nvSpPr>
        <p:spPr>
          <a:xfrm>
            <a:off x="352863" y="1057008"/>
            <a:ext cx="4262284" cy="2246769"/>
          </a:xfrm>
          <a:prstGeom prst="rect">
            <a:avLst/>
          </a:prstGeom>
          <a:noFill/>
        </p:spPr>
        <p:txBody>
          <a:bodyPr wrap="square" rtlCol="0">
            <a:spAutoFit/>
          </a:bodyPr>
          <a:lstStyle/>
          <a:p>
            <a:r>
              <a:rPr lang="en-US" sz="2000" b="1" i="0" u="none" strike="noStrike" dirty="0">
                <a:solidFill>
                  <a:srgbClr val="333333"/>
                </a:solidFill>
                <a:effectLst/>
                <a:latin typeface="Georgia" panose="02040502050405020303" pitchFamily="18" charset="0"/>
              </a:rPr>
              <a:t>“China began construction on 15 gigawatts of new coal-fired power...24 GW of new projects were announced or re-activated...The volume of new projects...amounts to almost one coal plant unit per week.”</a:t>
            </a:r>
            <a:endParaRPr lang="en-US" sz="2000" b="1" dirty="0"/>
          </a:p>
        </p:txBody>
      </p:sp>
      <p:pic>
        <p:nvPicPr>
          <p:cNvPr id="10" name="Picture 9">
            <a:extLst>
              <a:ext uri="{FF2B5EF4-FFF2-40B4-BE49-F238E27FC236}">
                <a16:creationId xmlns:a16="http://schemas.microsoft.com/office/drawing/2014/main" id="{B9D8F55A-6ADA-72A6-48B6-0A4516323417}"/>
              </a:ext>
            </a:extLst>
          </p:cNvPr>
          <p:cNvPicPr>
            <a:picLocks noChangeAspect="1"/>
          </p:cNvPicPr>
          <p:nvPr/>
        </p:nvPicPr>
        <p:blipFill>
          <a:blip r:embed="rId9"/>
          <a:stretch>
            <a:fillRect/>
          </a:stretch>
        </p:blipFill>
        <p:spPr>
          <a:xfrm>
            <a:off x="5448300" y="2007690"/>
            <a:ext cx="6256598" cy="4269948"/>
          </a:xfrm>
          <a:prstGeom prst="rect">
            <a:avLst/>
          </a:prstGeom>
        </p:spPr>
      </p:pic>
    </p:spTree>
    <p:extLst>
      <p:ext uri="{BB962C8B-B14F-4D97-AF65-F5344CB8AC3E}">
        <p14:creationId xmlns:p14="http://schemas.microsoft.com/office/powerpoint/2010/main" val="3625408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580018" y="463755"/>
            <a:ext cx="9031963" cy="1168706"/>
          </a:xfrm>
        </p:spPr>
        <p:txBody>
          <a:bodyPr>
            <a:noAutofit/>
          </a:bodyPr>
          <a:lstStyle/>
          <a:p>
            <a:pPr algn="ctr"/>
            <a:r>
              <a:rPr lang="en-US" sz="4300" b="1" dirty="0">
                <a:latin typeface="Times New Roman" panose="02020603050405020304" pitchFamily="18" charset="0"/>
                <a:cs typeface="Times New Roman" panose="02020603050405020304" pitchFamily="18" charset="0"/>
              </a:rPr>
              <a:t>IEA: “The Role of Critical Minerals In Clean Energy Transitions” </a:t>
            </a:r>
            <a:br>
              <a:rPr lang="en-US" sz="4300" dirty="0">
                <a:latin typeface="Times New Roman" panose="02020603050405020304" pitchFamily="18" charset="0"/>
                <a:cs typeface="Times New Roman" panose="02020603050405020304" pitchFamily="18" charset="0"/>
              </a:rPr>
            </a:br>
            <a:endParaRPr lang="en-US" sz="43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213881" y="6495197"/>
            <a:ext cx="8065028"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IEA</a:t>
            </a:r>
            <a:r>
              <a:rPr lang="en-US" sz="1000" i="1" dirty="0">
                <a:solidFill>
                  <a:srgbClr val="7F7F7F"/>
                </a:solidFill>
                <a:latin typeface="Times New Roman" panose="02020603050405020304" pitchFamily="18" charset="0"/>
                <a:cs typeface="Times New Roman" panose="02020603050405020304" pitchFamily="18" charset="0"/>
              </a:rPr>
              <a:t>, </a:t>
            </a:r>
            <a:r>
              <a:rPr lang="en-US" sz="1000" i="1" dirty="0">
                <a:solidFill>
                  <a:srgbClr val="7F7F7F"/>
                </a:solidFill>
                <a:latin typeface="Times New Roman" panose="02020603050405020304" pitchFamily="18" charset="0"/>
                <a:cs typeface="Times New Roman" panose="02020603050405020304" pitchFamily="18" charset="0"/>
                <a:hlinkClick r:id="rId3"/>
              </a:rPr>
              <a:t>https://iea.blob.core.windows.net/assets/ffd2a83b-8c30-4e9d-980a-52b6d9a86fdc/TheRoleofCriticalMineralsinCleanEnergyTransitions.pdf</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0A1679C5-0AE2-9645-AB04-7A2E70FCC1AB}"/>
              </a:ext>
            </a:extLst>
          </p:cNvPr>
          <p:cNvPicPr>
            <a:picLocks noChangeAspect="1"/>
          </p:cNvPicPr>
          <p:nvPr/>
        </p:nvPicPr>
        <p:blipFill>
          <a:blip r:embed="rId4"/>
          <a:stretch>
            <a:fillRect/>
          </a:stretch>
        </p:blipFill>
        <p:spPr>
          <a:xfrm>
            <a:off x="213881" y="1489749"/>
            <a:ext cx="11764238" cy="4864911"/>
          </a:xfrm>
          <a:prstGeom prst="rect">
            <a:avLst/>
          </a:prstGeom>
        </p:spPr>
      </p:pic>
    </p:spTree>
    <p:extLst>
      <p:ext uri="{BB962C8B-B14F-4D97-AF65-F5344CB8AC3E}">
        <p14:creationId xmlns:p14="http://schemas.microsoft.com/office/powerpoint/2010/main" val="3118615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479568" y="207781"/>
            <a:ext cx="11232862" cy="843123"/>
          </a:xfrm>
        </p:spPr>
        <p:txBody>
          <a:bodyPr>
            <a:noAutofit/>
          </a:bodyPr>
          <a:lstStyle/>
          <a:p>
            <a:pPr algn="ctr"/>
            <a:r>
              <a:rPr lang="en-US" sz="4600" b="1" dirty="0">
                <a:latin typeface="Times New Roman" panose="02020603050405020304" pitchFamily="18" charset="0"/>
                <a:cs typeface="Times New Roman" panose="02020603050405020304" pitchFamily="18" charset="0"/>
              </a:rPr>
              <a:t>Who Dominates Critical Metals Processing?</a:t>
            </a:r>
            <a:endParaRPr lang="en-US" sz="4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74574" y="6495197"/>
            <a:ext cx="8065028"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IEA</a:t>
            </a:r>
            <a:r>
              <a:rPr lang="en-US" sz="1000" i="1" dirty="0">
                <a:solidFill>
                  <a:srgbClr val="7F7F7F"/>
                </a:solidFill>
                <a:latin typeface="Times New Roman" panose="02020603050405020304" pitchFamily="18" charset="0"/>
                <a:cs typeface="Times New Roman" panose="02020603050405020304" pitchFamily="18" charset="0"/>
              </a:rPr>
              <a:t>, </a:t>
            </a:r>
            <a:r>
              <a:rPr lang="en-US" sz="1000" i="1" dirty="0">
                <a:solidFill>
                  <a:srgbClr val="7F7F7F"/>
                </a:solidFill>
                <a:latin typeface="Times New Roman" panose="02020603050405020304" pitchFamily="18" charset="0"/>
                <a:cs typeface="Times New Roman" panose="02020603050405020304" pitchFamily="18" charset="0"/>
                <a:hlinkClick r:id="rId3"/>
              </a:rPr>
              <a:t>https://iea.blob.core.windows.net/assets/ffd2a83b-8c30-4e9d-980a-52b6d9a86fdc/TheRoleofCriticalMineralsinCleanEnergyTransitions.pdf</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C8020FBC-A475-D646-BBF8-DB80C7BE6408}"/>
              </a:ext>
            </a:extLst>
          </p:cNvPr>
          <p:cNvPicPr>
            <a:picLocks noChangeAspect="1"/>
          </p:cNvPicPr>
          <p:nvPr/>
        </p:nvPicPr>
        <p:blipFill>
          <a:blip r:embed="rId4"/>
          <a:stretch>
            <a:fillRect/>
          </a:stretch>
        </p:blipFill>
        <p:spPr>
          <a:xfrm>
            <a:off x="374574" y="1273216"/>
            <a:ext cx="11442851" cy="5083112"/>
          </a:xfrm>
          <a:prstGeom prst="rect">
            <a:avLst/>
          </a:prstGeom>
        </p:spPr>
      </p:pic>
    </p:spTree>
    <p:extLst>
      <p:ext uri="{BB962C8B-B14F-4D97-AF65-F5344CB8AC3E}">
        <p14:creationId xmlns:p14="http://schemas.microsoft.com/office/powerpoint/2010/main" val="1451293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515552" y="191588"/>
            <a:ext cx="9160891" cy="843123"/>
          </a:xfrm>
        </p:spPr>
        <p:txBody>
          <a:bodyPr>
            <a:noAutofit/>
          </a:bodyPr>
          <a:lstStyle/>
          <a:p>
            <a:pPr algn="ctr"/>
            <a:r>
              <a:rPr lang="en-US" sz="4800" b="1" dirty="0">
                <a:latin typeface="Times New Roman" panose="02020603050405020304" pitchFamily="18" charset="0"/>
                <a:cs typeface="Times New Roman" panose="02020603050405020304" pitchFamily="18" charset="0"/>
              </a:rPr>
              <a:t>Who Dominates </a:t>
            </a:r>
            <a:r>
              <a:rPr lang="en-US" sz="4800" b="1" dirty="0" err="1">
                <a:latin typeface="Times New Roman" panose="02020603050405020304" pitchFamily="18" charset="0"/>
                <a:cs typeface="Times New Roman" panose="02020603050405020304" pitchFamily="18" charset="0"/>
              </a:rPr>
              <a:t>NdFeB</a:t>
            </a:r>
            <a:r>
              <a:rPr lang="en-US" sz="4800" b="1" dirty="0">
                <a:latin typeface="Times New Roman" panose="02020603050405020304" pitchFamily="18" charset="0"/>
                <a:cs typeface="Times New Roman" panose="02020603050405020304" pitchFamily="18" charset="0"/>
              </a:rPr>
              <a:t> Magnets?</a:t>
            </a:r>
            <a:endParaRPr lang="en-US" sz="4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74574" y="6495197"/>
            <a:ext cx="7266733"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a:t>
            </a:r>
            <a:r>
              <a:rPr lang="en-US" sz="1000" i="1" dirty="0">
                <a:solidFill>
                  <a:srgbClr val="7F7F7F"/>
                </a:solidFill>
                <a:latin typeface="Times New Roman" panose="02020603050405020304" pitchFamily="18" charset="0"/>
                <a:cs typeface="Times New Roman" panose="02020603050405020304" pitchFamily="18" charset="0"/>
                <a:hlinkClick r:id="rId3"/>
              </a:rPr>
              <a:t>https://www.energy.gov/sites/default/files/2022-02/Neodymium%20Magnets%20Supply%20Chain%20Report%20-%20Final.pdf</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3E612185-41DF-7B4F-AAC2-316A2DDF08EE}"/>
              </a:ext>
            </a:extLst>
          </p:cNvPr>
          <p:cNvPicPr>
            <a:picLocks noChangeAspect="1"/>
          </p:cNvPicPr>
          <p:nvPr/>
        </p:nvPicPr>
        <p:blipFill>
          <a:blip r:embed="rId4"/>
          <a:stretch>
            <a:fillRect/>
          </a:stretch>
        </p:blipFill>
        <p:spPr>
          <a:xfrm>
            <a:off x="1457900" y="1214301"/>
            <a:ext cx="9276194" cy="5101305"/>
          </a:xfrm>
          <a:prstGeom prst="rect">
            <a:avLst/>
          </a:prstGeom>
        </p:spPr>
      </p:pic>
    </p:spTree>
    <p:extLst>
      <p:ext uri="{BB962C8B-B14F-4D97-AF65-F5344CB8AC3E}">
        <p14:creationId xmlns:p14="http://schemas.microsoft.com/office/powerpoint/2010/main" val="1646891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694811" y="776769"/>
            <a:ext cx="8802376" cy="863756"/>
          </a:xfrm>
        </p:spPr>
        <p:txBody>
          <a:bodyPr>
            <a:noAutofit/>
          </a:bodyPr>
          <a:lstStyle/>
          <a:p>
            <a:pPr algn="ctr"/>
            <a:r>
              <a:rPr lang="en-US" sz="5400" b="1" dirty="0">
                <a:latin typeface="Times New Roman" panose="02020603050405020304" pitchFamily="18" charset="0"/>
                <a:cs typeface="Times New Roman" panose="02020603050405020304" pitchFamily="18" charset="0"/>
              </a:rPr>
              <a:t>N2N: Natural Gas to Nuclear</a:t>
            </a:r>
          </a:p>
        </p:txBody>
      </p:sp>
      <p:sp>
        <p:nvSpPr>
          <p:cNvPr id="5" name="Content Placeholder 4">
            <a:extLst>
              <a:ext uri="{FF2B5EF4-FFF2-40B4-BE49-F238E27FC236}">
                <a16:creationId xmlns:a16="http://schemas.microsoft.com/office/drawing/2014/main" id="{910E4B37-577E-AD48-BA78-1D36C0539A7D}"/>
              </a:ext>
            </a:extLst>
          </p:cNvPr>
          <p:cNvSpPr>
            <a:spLocks noGrp="1"/>
          </p:cNvSpPr>
          <p:nvPr>
            <p:ph idx="1"/>
          </p:nvPr>
        </p:nvSpPr>
        <p:spPr>
          <a:xfrm>
            <a:off x="1123160" y="2103170"/>
            <a:ext cx="9945679" cy="3114305"/>
          </a:xfrm>
        </p:spPr>
        <p:txBody>
          <a:bodyPr>
            <a:noAutofit/>
          </a:bodyPr>
          <a:lstStyle/>
          <a:p>
            <a:pPr marL="457200" lvl="1" indent="0">
              <a:buNone/>
            </a:pPr>
            <a:r>
              <a:rPr lang="en-US" sz="3200" b="1" dirty="0">
                <a:latin typeface="Times New Roman" panose="02020603050405020304" pitchFamily="18" charset="0"/>
                <a:cs typeface="Times New Roman" panose="02020603050405020304" pitchFamily="18" charset="0"/>
              </a:rPr>
              <a:t>● 3B+ people need a </a:t>
            </a:r>
            <a:r>
              <a:rPr lang="en-US" sz="3200" b="1" u="sng" dirty="0">
                <a:latin typeface="Times New Roman" panose="02020603050405020304" pitchFamily="18" charset="0"/>
                <a:cs typeface="Times New Roman" panose="02020603050405020304" pitchFamily="18" charset="0"/>
              </a:rPr>
              <a:t>LOT</a:t>
            </a:r>
            <a:r>
              <a:rPr lang="en-US" sz="3200" b="1" dirty="0">
                <a:latin typeface="Times New Roman" panose="02020603050405020304" pitchFamily="18" charset="0"/>
                <a:cs typeface="Times New Roman" panose="02020603050405020304" pitchFamily="18" charset="0"/>
              </a:rPr>
              <a:t> more juice</a:t>
            </a:r>
          </a:p>
          <a:p>
            <a:pPr marL="457200" lvl="1" indent="0">
              <a:buNone/>
            </a:pPr>
            <a:r>
              <a:rPr lang="en-US" sz="3200" b="1" dirty="0">
                <a:latin typeface="Times New Roman" panose="02020603050405020304" pitchFamily="18" charset="0"/>
                <a:cs typeface="Times New Roman" panose="02020603050405020304" pitchFamily="18" charset="0"/>
              </a:rPr>
              <a:t>● ESG push is demanding low- or no-carbon</a:t>
            </a:r>
          </a:p>
          <a:p>
            <a:pPr marL="457200" lvl="1" indent="0">
              <a:buNone/>
            </a:pPr>
            <a:r>
              <a:rPr lang="en-US" sz="3200" b="1" dirty="0">
                <a:latin typeface="Times New Roman" panose="02020603050405020304" pitchFamily="18" charset="0"/>
                <a:cs typeface="Times New Roman" panose="02020603050405020304" pitchFamily="18" charset="0"/>
              </a:rPr>
              <a:t>● Power density, material intensity, &amp; EROEI </a:t>
            </a:r>
          </a:p>
          <a:p>
            <a:pPr marL="457200" lvl="1" indent="0">
              <a:buNone/>
            </a:pPr>
            <a:r>
              <a:rPr lang="en-US" sz="3200" b="1" dirty="0">
                <a:latin typeface="Times New Roman" panose="02020603050405020304" pitchFamily="18" charset="0"/>
                <a:cs typeface="Times New Roman" panose="02020603050405020304" pitchFamily="18" charset="0"/>
              </a:rPr>
              <a:t>● Technologies are mature </a:t>
            </a:r>
          </a:p>
          <a:p>
            <a:pPr marL="457200" lvl="1" indent="0">
              <a:buNone/>
            </a:pPr>
            <a:r>
              <a:rPr lang="en-US" sz="3200" b="1" dirty="0">
                <a:latin typeface="Times New Roman" panose="02020603050405020304" pitchFamily="18" charset="0"/>
                <a:cs typeface="Times New Roman" panose="02020603050405020304" pitchFamily="18" charset="0"/>
              </a:rPr>
              <a:t>● Renewables can’t scale, not dispatchable, land-use </a:t>
            </a:r>
          </a:p>
        </p:txBody>
      </p:sp>
    </p:spTree>
    <p:extLst>
      <p:ext uri="{BB962C8B-B14F-4D97-AF65-F5344CB8AC3E}">
        <p14:creationId xmlns:p14="http://schemas.microsoft.com/office/powerpoint/2010/main" val="852737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51CEA2-25FE-1740-89F2-E8649C28B8FE}"/>
              </a:ext>
            </a:extLst>
          </p:cNvPr>
          <p:cNvSpPr txBox="1"/>
          <p:nvPr/>
        </p:nvSpPr>
        <p:spPr>
          <a:xfrm>
            <a:off x="10822675" y="65236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Google Shape;76;p10">
            <a:extLst>
              <a:ext uri="{FF2B5EF4-FFF2-40B4-BE49-F238E27FC236}">
                <a16:creationId xmlns:a16="http://schemas.microsoft.com/office/drawing/2014/main" id="{6E757AB5-B073-4ED5-ABC3-7D5B5E41D972}"/>
              </a:ext>
            </a:extLst>
          </p:cNvPr>
          <p:cNvSpPr/>
          <p:nvPr/>
        </p:nvSpPr>
        <p:spPr>
          <a:xfrm>
            <a:off x="540735" y="6515631"/>
            <a:ext cx="6225825" cy="218526"/>
          </a:xfrm>
          <a:prstGeom prst="rect">
            <a:avLst/>
          </a:prstGeom>
          <a:noFill/>
          <a:ln>
            <a:noFill/>
          </a:ln>
        </p:spPr>
        <p:txBody>
          <a:bodyPr spcFirstLastPara="1" wrap="square" lIns="91425" tIns="45700" rIns="91425" bIns="45700" anchor="t" anchorCtr="0">
            <a:noAutofit/>
          </a:bodyPr>
          <a:lstStyle/>
          <a:p>
            <a:pPr lvl="0">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Our World </a:t>
            </a:r>
            <a:r>
              <a:rPr lang="en-US" sz="1000" i="1" dirty="0">
                <a:solidFill>
                  <a:srgbClr val="7F7F7F"/>
                </a:solidFill>
                <a:latin typeface="Arial"/>
                <a:ea typeface="Arial"/>
                <a:cs typeface="Arial"/>
                <a:sym typeface="Arial"/>
              </a:rPr>
              <a:t>In Data, https://</a:t>
            </a:r>
            <a:r>
              <a:rPr lang="en-US" sz="1000" i="1" dirty="0" err="1">
                <a:solidFill>
                  <a:srgbClr val="7F7F7F"/>
                </a:solidFill>
                <a:latin typeface="Arial"/>
                <a:ea typeface="Arial"/>
                <a:cs typeface="Arial"/>
                <a:sym typeface="Arial"/>
              </a:rPr>
              <a:t>ourworldindata.org</a:t>
            </a:r>
            <a:r>
              <a:rPr lang="en-US" sz="1000" i="1" dirty="0">
                <a:solidFill>
                  <a:srgbClr val="7F7F7F"/>
                </a:solidFill>
                <a:latin typeface="Arial"/>
                <a:ea typeface="Arial"/>
                <a:cs typeface="Arial"/>
                <a:sym typeface="Arial"/>
              </a:rPr>
              <a:t>/economic-growth</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
            <a:extLst>
              <a:ext uri="{FF2B5EF4-FFF2-40B4-BE49-F238E27FC236}">
                <a16:creationId xmlns:a16="http://schemas.microsoft.com/office/drawing/2014/main" id="{B9BD8127-188F-554B-B9CD-DD2FC603022D}"/>
              </a:ext>
            </a:extLst>
          </p:cNvPr>
          <p:cNvSpPr txBox="1"/>
          <p:nvPr/>
        </p:nvSpPr>
        <p:spPr>
          <a:xfrm>
            <a:off x="10503515" y="6385475"/>
            <a:ext cx="1261765" cy="2185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900982A5-9098-454D-A2C7-153668C052B3}"/>
              </a:ext>
            </a:extLst>
          </p:cNvPr>
          <p:cNvSpPr txBox="1"/>
          <p:nvPr/>
        </p:nvSpPr>
        <p:spPr>
          <a:xfrm>
            <a:off x="2626620" y="5991735"/>
            <a:ext cx="6757556"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Trillion US Dollars Per Year, Adjusted For Inflation ($2011) </a:t>
            </a:r>
          </a:p>
        </p:txBody>
      </p:sp>
      <p:sp>
        <p:nvSpPr>
          <p:cNvPr id="9" name="TextBox 8">
            <a:extLst>
              <a:ext uri="{FF2B5EF4-FFF2-40B4-BE49-F238E27FC236}">
                <a16:creationId xmlns:a16="http://schemas.microsoft.com/office/drawing/2014/main" id="{78124244-8F62-BA47-A23F-C7F41BF23FB1}"/>
              </a:ext>
            </a:extLst>
          </p:cNvPr>
          <p:cNvSpPr txBox="1"/>
          <p:nvPr/>
        </p:nvSpPr>
        <p:spPr>
          <a:xfrm>
            <a:off x="1243998" y="253999"/>
            <a:ext cx="9313896" cy="830997"/>
          </a:xfrm>
          <a:prstGeom prst="rect">
            <a:avLst/>
          </a:prstGeom>
          <a:noFill/>
        </p:spPr>
        <p:txBody>
          <a:bodyPr wrap="none" rtlCol="0">
            <a:spAutoFit/>
          </a:bodyPr>
          <a:lstStyle/>
          <a:p>
            <a:r>
              <a:rPr lang="en-US" sz="4800" b="1" dirty="0">
                <a:latin typeface="Times New Roman" panose="02020603050405020304" pitchFamily="18" charset="0"/>
                <a:cs typeface="Times New Roman" panose="02020603050405020304" pitchFamily="18" charset="0"/>
              </a:rPr>
              <a:t>Global GDP Over Last 2,000 Years</a:t>
            </a:r>
          </a:p>
        </p:txBody>
      </p:sp>
      <p:graphicFrame>
        <p:nvGraphicFramePr>
          <p:cNvPr id="10" name="Chart 9">
            <a:extLst>
              <a:ext uri="{FF2B5EF4-FFF2-40B4-BE49-F238E27FC236}">
                <a16:creationId xmlns:a16="http://schemas.microsoft.com/office/drawing/2014/main" id="{32294B3D-FEE2-1642-906F-036649E885A5}"/>
              </a:ext>
            </a:extLst>
          </p:cNvPr>
          <p:cNvGraphicFramePr>
            <a:graphicFrameLocks/>
          </p:cNvGraphicFramePr>
          <p:nvPr/>
        </p:nvGraphicFramePr>
        <p:xfrm>
          <a:off x="968188" y="1238956"/>
          <a:ext cx="10398196" cy="46021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7577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77597" y="575399"/>
            <a:ext cx="11436799" cy="934767"/>
          </a:xfrm>
        </p:spPr>
        <p:txBody>
          <a:bodyPr>
            <a:noAutofit/>
          </a:bodyPr>
          <a:lstStyle/>
          <a:p>
            <a:pPr algn="ctr"/>
            <a:r>
              <a:rPr lang="en-US" sz="4800" b="1" dirty="0">
                <a:latin typeface="Times New Roman" panose="02020603050405020304" pitchFamily="18" charset="0"/>
                <a:cs typeface="Times New Roman" panose="02020603050405020304" pitchFamily="18" charset="0"/>
              </a:rPr>
              <a:t>Areal Power Density (W/m</a:t>
            </a:r>
            <a:r>
              <a:rPr lang="en-US" sz="4800" b="1" baseline="30000" dirty="0">
                <a:latin typeface="Times New Roman" panose="02020603050405020304" pitchFamily="18" charset="0"/>
                <a:cs typeface="Times New Roman" panose="02020603050405020304" pitchFamily="18" charset="0"/>
              </a:rPr>
              <a:t>2</a:t>
            </a:r>
            <a:r>
              <a:rPr lang="en-US" sz="4800" b="1" dirty="0">
                <a:latin typeface="Times New Roman" panose="02020603050405020304" pitchFamily="18" charset="0"/>
                <a:cs typeface="Times New Roman" panose="02020603050405020304" pitchFamily="18" charset="0"/>
              </a:rPr>
              <a:t>) of Alt-Energy Compared to Natural Gas &amp; Nuclear</a:t>
            </a:r>
            <a:endParaRPr lang="en-US" sz="4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114604" y="6495197"/>
            <a:ext cx="454162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 Entergy, Bureau of Economic Geology, Jesse Ausubel, author calculations.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BDB4D236-B913-F54D-B606-8BB64FEB1F9C}"/>
              </a:ext>
            </a:extLst>
          </p:cNvPr>
          <p:cNvSpPr txBox="1"/>
          <p:nvPr/>
        </p:nvSpPr>
        <p:spPr>
          <a:xfrm>
            <a:off x="4716935" y="5949712"/>
            <a:ext cx="2758127"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Watts per square meter</a:t>
            </a:r>
          </a:p>
        </p:txBody>
      </p:sp>
      <p:graphicFrame>
        <p:nvGraphicFramePr>
          <p:cNvPr id="11" name="Chart 10">
            <a:extLst>
              <a:ext uri="{FF2B5EF4-FFF2-40B4-BE49-F238E27FC236}">
                <a16:creationId xmlns:a16="http://schemas.microsoft.com/office/drawing/2014/main" id="{BBEAB532-31A7-0A89-1F98-F9D5B0751584}"/>
              </a:ext>
            </a:extLst>
          </p:cNvPr>
          <p:cNvGraphicFramePr>
            <a:graphicFrameLocks/>
          </p:cNvGraphicFramePr>
          <p:nvPr/>
        </p:nvGraphicFramePr>
        <p:xfrm>
          <a:off x="813544" y="1995055"/>
          <a:ext cx="10564907" cy="40956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8528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732642" y="352357"/>
            <a:ext cx="9773558" cy="1114949"/>
          </a:xfrm>
        </p:spPr>
        <p:txBody>
          <a:bodyPr>
            <a:noAutofit/>
          </a:bodyPr>
          <a:lstStyle/>
          <a:p>
            <a:pPr algn="ctr"/>
            <a:r>
              <a:rPr lang="en-US" sz="5000" b="1" dirty="0">
                <a:latin typeface="Times New Roman" panose="02020603050405020304" pitchFamily="18" charset="0"/>
                <a:cs typeface="Times New Roman" panose="02020603050405020304" pitchFamily="18" charset="0"/>
              </a:rPr>
              <a:t> </a:t>
            </a:r>
            <a:br>
              <a:rPr lang="en-US" sz="5000" b="1" dirty="0">
                <a:latin typeface="Times New Roman" panose="02020603050405020304" pitchFamily="18" charset="0"/>
                <a:cs typeface="Times New Roman" panose="02020603050405020304" pitchFamily="18" charset="0"/>
              </a:rPr>
            </a:br>
            <a:r>
              <a:rPr lang="en-US" sz="5000" b="1" dirty="0">
                <a:latin typeface="Times New Roman" panose="02020603050405020304" pitchFamily="18" charset="0"/>
                <a:cs typeface="Times New Roman" panose="02020603050405020304" pitchFamily="18" charset="0"/>
              </a:rPr>
              <a:t>Iron Law of Power Density: </a:t>
            </a:r>
            <a:br>
              <a:rPr lang="en-US" sz="5000" b="1" dirty="0">
                <a:latin typeface="Times New Roman" panose="02020603050405020304" pitchFamily="18" charset="0"/>
                <a:cs typeface="Times New Roman" panose="02020603050405020304" pitchFamily="18" charset="0"/>
              </a:rPr>
            </a:br>
            <a:r>
              <a:rPr lang="en-US" sz="5000" b="1" dirty="0">
                <a:latin typeface="Times New Roman" panose="02020603050405020304" pitchFamily="18" charset="0"/>
                <a:cs typeface="Times New Roman" panose="02020603050405020304" pitchFamily="18" charset="0"/>
              </a:rPr>
              <a:t>The Lower The Power Density, The Greater The Resource Intensity </a:t>
            </a:r>
          </a:p>
        </p:txBody>
      </p:sp>
      <p:sp>
        <p:nvSpPr>
          <p:cNvPr id="4" name="TextBox 1">
            <a:extLst>
              <a:ext uri="{FF2B5EF4-FFF2-40B4-BE49-F238E27FC236}">
                <a16:creationId xmlns:a16="http://schemas.microsoft.com/office/drawing/2014/main" id="{66370F34-540C-9D4B-9016-991FA4016ABF}"/>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57ADB14D-60A6-1B4C-9CFA-8D89F572A42A}"/>
              </a:ext>
            </a:extLst>
          </p:cNvPr>
          <p:cNvSpPr txBox="1"/>
          <p:nvPr/>
        </p:nvSpPr>
        <p:spPr>
          <a:xfrm>
            <a:off x="385547" y="6392266"/>
            <a:ext cx="8180445" cy="246221"/>
          </a:xfrm>
          <a:prstGeom prst="rect">
            <a:avLst/>
          </a:prstGeom>
          <a:noFill/>
        </p:spPr>
        <p:txBody>
          <a:bodyPr wrap="none" rtlCol="0">
            <a:spAutoFit/>
          </a:bodyPr>
          <a:lstStyle/>
          <a:p>
            <a:pPr>
              <a:defRPr/>
            </a:pPr>
            <a:r>
              <a:rPr lang="en-US" sz="1000" i="1" dirty="0">
                <a:solidFill>
                  <a:srgbClr val="7F7F7F"/>
                </a:solidFill>
                <a:latin typeface="Times New Roman" panose="02020603050405020304" pitchFamily="18" charset="0"/>
                <a:cs typeface="Times New Roman" panose="02020603050405020304" pitchFamily="18" charset="0"/>
              </a:rPr>
              <a:t>Source: Department of Energy, 2017. https://</a:t>
            </a:r>
            <a:r>
              <a:rPr lang="en-US" sz="1000" i="1" dirty="0" err="1">
                <a:solidFill>
                  <a:srgbClr val="7F7F7F"/>
                </a:solidFill>
                <a:latin typeface="Times New Roman" panose="02020603050405020304" pitchFamily="18" charset="0"/>
                <a:cs typeface="Times New Roman" panose="02020603050405020304" pitchFamily="18" charset="0"/>
              </a:rPr>
              <a:t>www.energy.gov</a:t>
            </a:r>
            <a:r>
              <a:rPr lang="en-US" sz="1000" i="1" dirty="0">
                <a:solidFill>
                  <a:srgbClr val="7F7F7F"/>
                </a:solidFill>
                <a:latin typeface="Times New Roman" panose="02020603050405020304" pitchFamily="18" charset="0"/>
                <a:cs typeface="Times New Roman" panose="02020603050405020304" pitchFamily="18" charset="0"/>
              </a:rPr>
              <a:t>/sites/prod/files/2017/03/f34/quadrennial-technology-review-2015_1.pdf, 390. See table 10-4. </a:t>
            </a:r>
            <a:endParaRPr kumimoji="0" lang="en-US" sz="1000" b="0" i="1"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694F4D4-78F9-ED09-957C-E6AB009CFCAA}"/>
              </a:ext>
            </a:extLst>
          </p:cNvPr>
          <p:cNvSpPr txBox="1"/>
          <p:nvPr/>
        </p:nvSpPr>
        <p:spPr>
          <a:xfrm>
            <a:off x="4296949" y="5877522"/>
            <a:ext cx="359810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Tons of material per TWh</a:t>
            </a:r>
          </a:p>
        </p:txBody>
      </p:sp>
      <p:graphicFrame>
        <p:nvGraphicFramePr>
          <p:cNvPr id="7" name="Chart 6">
            <a:extLst>
              <a:ext uri="{FF2B5EF4-FFF2-40B4-BE49-F238E27FC236}">
                <a16:creationId xmlns:a16="http://schemas.microsoft.com/office/drawing/2014/main" id="{D570A91A-5DDF-4485-8E8A-266872518952}"/>
              </a:ext>
            </a:extLst>
          </p:cNvPr>
          <p:cNvGraphicFramePr>
            <a:graphicFrameLocks/>
          </p:cNvGraphicFramePr>
          <p:nvPr>
            <p:extLst>
              <p:ext uri="{D42A27DB-BD31-4B8C-83A1-F6EECF244321}">
                <p14:modId xmlns:p14="http://schemas.microsoft.com/office/powerpoint/2010/main" val="376561704"/>
              </p:ext>
            </p:extLst>
          </p:nvPr>
        </p:nvGraphicFramePr>
        <p:xfrm>
          <a:off x="685800" y="2266748"/>
          <a:ext cx="10820400" cy="39416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242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970641" y="742098"/>
            <a:ext cx="10250713" cy="1114949"/>
          </a:xfrm>
        </p:spPr>
        <p:txBody>
          <a:bodyPr>
            <a:noAutofit/>
          </a:bodyPr>
          <a:lstStyle/>
          <a:p>
            <a:pPr algn="ctr"/>
            <a:r>
              <a:rPr lang="en-US" sz="5400" b="1" dirty="0">
                <a:latin typeface="Times New Roman" panose="02020603050405020304" pitchFamily="18" charset="0"/>
                <a:cs typeface="Times New Roman" panose="02020603050405020304" pitchFamily="18" charset="0"/>
              </a:rPr>
              <a:t>EROEI of Major Forms of Energy Production </a:t>
            </a:r>
          </a:p>
        </p:txBody>
      </p:sp>
      <p:sp>
        <p:nvSpPr>
          <p:cNvPr id="4" name="TextBox 1">
            <a:extLst>
              <a:ext uri="{FF2B5EF4-FFF2-40B4-BE49-F238E27FC236}">
                <a16:creationId xmlns:a16="http://schemas.microsoft.com/office/drawing/2014/main" id="{66370F34-540C-9D4B-9016-991FA4016ABF}"/>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57ADB14D-60A6-1B4C-9CFA-8D89F572A42A}"/>
              </a:ext>
            </a:extLst>
          </p:cNvPr>
          <p:cNvSpPr txBox="1"/>
          <p:nvPr/>
        </p:nvSpPr>
        <p:spPr>
          <a:xfrm>
            <a:off x="385547" y="6392266"/>
            <a:ext cx="4804520" cy="246221"/>
          </a:xfrm>
          <a:prstGeom prst="rect">
            <a:avLst/>
          </a:prstGeom>
          <a:noFill/>
        </p:spPr>
        <p:txBody>
          <a:bodyPr wrap="none" rtlCol="0">
            <a:spAutoFit/>
          </a:bodyPr>
          <a:lstStyle/>
          <a:p>
            <a:pPr>
              <a:defRPr/>
            </a:pPr>
            <a:r>
              <a:rPr lang="en-US" sz="1000" i="1" dirty="0">
                <a:solidFill>
                  <a:srgbClr val="7F7F7F"/>
                </a:solidFill>
                <a:latin typeface="Times New Roman" panose="02020603050405020304" pitchFamily="18" charset="0"/>
                <a:cs typeface="Times New Roman" panose="02020603050405020304" pitchFamily="18" charset="0"/>
              </a:rPr>
              <a:t>Source: Goehring &amp; </a:t>
            </a:r>
            <a:r>
              <a:rPr lang="en-US" sz="1000" i="1" dirty="0" err="1">
                <a:solidFill>
                  <a:srgbClr val="7F7F7F"/>
                </a:solidFill>
                <a:latin typeface="Times New Roman" panose="02020603050405020304" pitchFamily="18" charset="0"/>
                <a:cs typeface="Times New Roman" panose="02020603050405020304" pitchFamily="18" charset="0"/>
              </a:rPr>
              <a:t>Rozencwajg</a:t>
            </a:r>
            <a:r>
              <a:rPr lang="en-US" sz="1000" i="1" dirty="0">
                <a:solidFill>
                  <a:srgbClr val="7F7F7F"/>
                </a:solidFill>
                <a:latin typeface="Times New Roman" panose="02020603050405020304" pitchFamily="18" charset="0"/>
                <a:cs typeface="Times New Roman" panose="02020603050405020304" pitchFamily="18" charset="0"/>
              </a:rPr>
              <a:t>, Natural Resource Market Commentary, February 2022.</a:t>
            </a:r>
            <a:endParaRPr kumimoji="0" lang="en-US" sz="1000" b="0" i="1"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7C81C1C5-C01A-B916-F535-BD492EB64ACD}"/>
              </a:ext>
            </a:extLst>
          </p:cNvPr>
          <p:cNvGraphicFramePr>
            <a:graphicFrameLocks/>
          </p:cNvGraphicFramePr>
          <p:nvPr/>
        </p:nvGraphicFramePr>
        <p:xfrm>
          <a:off x="970640" y="2247637"/>
          <a:ext cx="10250714" cy="343944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694F4D4-78F9-ED09-957C-E6AB009CFCAA}"/>
              </a:ext>
            </a:extLst>
          </p:cNvPr>
          <p:cNvSpPr txBox="1"/>
          <p:nvPr/>
        </p:nvSpPr>
        <p:spPr>
          <a:xfrm>
            <a:off x="3801522" y="5687084"/>
            <a:ext cx="458894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Energy return on energy invested</a:t>
            </a:r>
          </a:p>
        </p:txBody>
      </p:sp>
    </p:spTree>
    <p:extLst>
      <p:ext uri="{BB962C8B-B14F-4D97-AF65-F5344CB8AC3E}">
        <p14:creationId xmlns:p14="http://schemas.microsoft.com/office/powerpoint/2010/main" val="3169023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018563" y="719875"/>
            <a:ext cx="6154867" cy="863756"/>
          </a:xfrm>
        </p:spPr>
        <p:txBody>
          <a:bodyPr>
            <a:noAutofit/>
          </a:bodyPr>
          <a:lstStyle/>
          <a:p>
            <a:pPr algn="ctr"/>
            <a:r>
              <a:rPr lang="en-US" sz="5400" b="1" dirty="0">
                <a:latin typeface="Times New Roman" panose="02020603050405020304" pitchFamily="18" charset="0"/>
                <a:cs typeface="Times New Roman" panose="02020603050405020304" pitchFamily="18" charset="0"/>
              </a:rPr>
              <a:t>Why Nuclear?</a:t>
            </a:r>
          </a:p>
        </p:txBody>
      </p:sp>
      <p:sp>
        <p:nvSpPr>
          <p:cNvPr id="5" name="Content Placeholder 4">
            <a:extLst>
              <a:ext uri="{FF2B5EF4-FFF2-40B4-BE49-F238E27FC236}">
                <a16:creationId xmlns:a16="http://schemas.microsoft.com/office/drawing/2014/main" id="{910E4B37-577E-AD48-BA78-1D36C0539A7D}"/>
              </a:ext>
            </a:extLst>
          </p:cNvPr>
          <p:cNvSpPr>
            <a:spLocks noGrp="1"/>
          </p:cNvSpPr>
          <p:nvPr>
            <p:ph idx="1"/>
          </p:nvPr>
        </p:nvSpPr>
        <p:spPr>
          <a:xfrm>
            <a:off x="689202" y="2178087"/>
            <a:ext cx="10813588" cy="3114305"/>
          </a:xfrm>
        </p:spPr>
        <p:txBody>
          <a:bodyPr>
            <a:noAutofit/>
          </a:bodyPr>
          <a:lstStyle/>
          <a:p>
            <a:pPr marL="457200" lvl="1" indent="0">
              <a:buNone/>
            </a:pP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Needs 10,000x less land than wind, 1,000x less than solar</a:t>
            </a:r>
          </a:p>
          <a:p>
            <a:pPr marL="457200" lvl="1" indent="0">
              <a:buNone/>
            </a:pP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Low material intensity</a:t>
            </a:r>
          </a:p>
          <a:p>
            <a:pPr marL="457200" lvl="1" indent="0">
              <a:buNone/>
            </a:pPr>
            <a:r>
              <a:rPr lang="en-US" sz="3200" b="1" dirty="0">
                <a:latin typeface="Times New Roman" panose="02020603050405020304" pitchFamily="18" charset="0"/>
                <a:cs typeface="Times New Roman" panose="02020603050405020304" pitchFamily="18" charset="0"/>
              </a:rPr>
              <a:t>● Highest EROEI</a:t>
            </a:r>
          </a:p>
          <a:p>
            <a:pPr marL="457200" lvl="1" indent="0">
              <a:buNone/>
            </a:pPr>
            <a:r>
              <a:rPr lang="en-US" sz="3200" b="1" dirty="0">
                <a:latin typeface="Times New Roman" panose="02020603050405020304" pitchFamily="18" charset="0"/>
                <a:cs typeface="Times New Roman" panose="02020603050405020304" pitchFamily="18" charset="0"/>
              </a:rPr>
              <a:t>● Price hedge against hydrocarbons </a:t>
            </a:r>
          </a:p>
          <a:p>
            <a:pPr marL="457200" lvl="1" indent="0">
              <a:buNone/>
            </a:pPr>
            <a:r>
              <a:rPr lang="en-US" sz="3200" b="1" dirty="0">
                <a:latin typeface="Times New Roman" panose="02020603050405020304" pitchFamily="18" charset="0"/>
                <a:cs typeface="Times New Roman" panose="02020603050405020304" pitchFamily="18" charset="0"/>
              </a:rPr>
              <a:t>● Challenges: NRC, NGOs, cost, political/regulatory risk</a:t>
            </a:r>
          </a:p>
          <a:p>
            <a:pPr marL="457200" lvl="1" indent="0">
              <a:buNone/>
            </a:pPr>
            <a:r>
              <a:rPr lang="en-US" sz="3200" b="1" dirty="0">
                <a:latin typeface="Times New Roman" panose="02020603050405020304" pitchFamily="18" charset="0"/>
                <a:cs typeface="Times New Roman" panose="02020603050405020304" pitchFamily="18" charset="0"/>
              </a:rPr>
              <a:t>● Needs: Capital, regulatory reform, “green” label</a:t>
            </a:r>
          </a:p>
          <a:p>
            <a:pPr marL="457200" lvl="1" indent="0">
              <a:buNone/>
            </a:pP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107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53542" y="920403"/>
            <a:ext cx="11484916" cy="1168706"/>
          </a:xfrm>
        </p:spPr>
        <p:txBody>
          <a:bodyPr>
            <a:noAutofit/>
          </a:bodyPr>
          <a:lstStyle/>
          <a:p>
            <a:pPr algn="ctr"/>
            <a:r>
              <a:rPr lang="en-US" sz="5200" b="1" dirty="0">
                <a:latin typeface="Times New Roman" panose="02020603050405020304" pitchFamily="18" charset="0"/>
                <a:cs typeface="Times New Roman" panose="02020603050405020304" pitchFamily="18" charset="0"/>
              </a:rPr>
              <a:t>US vs China: Nuclear Reactors Planned Or Under Construction</a:t>
            </a:r>
            <a:br>
              <a:rPr lang="en-US" sz="5200" dirty="0">
                <a:latin typeface="Times New Roman" panose="02020603050405020304" pitchFamily="18" charset="0"/>
                <a:cs typeface="Times New Roman" panose="02020603050405020304" pitchFamily="18" charset="0"/>
              </a:rPr>
            </a:br>
            <a:endParaRPr lang="en-US" sz="5200" dirty="0">
              <a:latin typeface="Times New Roman" panose="02020603050405020304" pitchFamily="18" charset="0"/>
              <a:cs typeface="Times New Roman" panose="02020603050405020304" pitchFamily="18" charset="0"/>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FDAFBB97-98BB-F946-BC58-525091785174}"/>
              </a:ext>
            </a:extLst>
          </p:cNvPr>
          <p:cNvSpPr txBox="1"/>
          <p:nvPr/>
        </p:nvSpPr>
        <p:spPr>
          <a:xfrm>
            <a:off x="394271" y="6387476"/>
            <a:ext cx="6752169" cy="369332"/>
          </a:xfrm>
          <a:prstGeom prst="rect">
            <a:avLst/>
          </a:prstGeom>
          <a:noFill/>
        </p:spPr>
        <p:txBody>
          <a:bodyPr wrap="none" rtlCol="0">
            <a:spAutoFit/>
          </a:bodyPr>
          <a:lstStyle/>
          <a:p>
            <a:r>
              <a:rPr lang="en-US" sz="900" dirty="0">
                <a:solidFill>
                  <a:schemeClr val="tx1">
                    <a:lumMod val="65000"/>
                    <a:lumOff val="35000"/>
                  </a:schemeClr>
                </a:solidFill>
              </a:rPr>
              <a:t>Source: </a:t>
            </a:r>
            <a:r>
              <a:rPr lang="en-US" sz="900" dirty="0">
                <a:solidFill>
                  <a:schemeClr val="accent1"/>
                </a:solidFill>
                <a:hlinkClick r:id="rId3">
                  <a:extLst>
                    <a:ext uri="{A12FA001-AC4F-418D-AE19-62706E023703}">
                      <ahyp:hlinkClr xmlns:ahyp="http://schemas.microsoft.com/office/drawing/2018/hyperlinkcolor" val="tx"/>
                    </a:ext>
                  </a:extLst>
                </a:hlinkClick>
              </a:rPr>
              <a:t>https://www.bloomberg.com/news/features/2021-11-02/china-climate-goals-hinge-on-440-billion-nuclear-power-plan-to-rival-u-s</a:t>
            </a:r>
            <a:r>
              <a:rPr lang="en-US" sz="900" dirty="0">
                <a:solidFill>
                  <a:schemeClr val="accent1"/>
                </a:solidFill>
              </a:rPr>
              <a:t>  </a:t>
            </a:r>
          </a:p>
          <a:p>
            <a:r>
              <a:rPr lang="en-US" sz="900" dirty="0">
                <a:solidFill>
                  <a:schemeClr val="accent1"/>
                </a:solidFill>
                <a:hlinkClick r:id="rId4"/>
              </a:rPr>
              <a:t>https://www.solarpowerworldonline.com/2021/08/polysilicon-production-already-moving-out-of-xinjiang-but-china-still-dominates/</a:t>
            </a:r>
            <a:r>
              <a:rPr lang="en-US" sz="900" dirty="0">
                <a:solidFill>
                  <a:schemeClr val="accent1"/>
                </a:solidFill>
              </a:rPr>
              <a:t> </a:t>
            </a:r>
          </a:p>
        </p:txBody>
      </p:sp>
      <p:graphicFrame>
        <p:nvGraphicFramePr>
          <p:cNvPr id="7" name="Chart 6">
            <a:extLst>
              <a:ext uri="{FF2B5EF4-FFF2-40B4-BE49-F238E27FC236}">
                <a16:creationId xmlns:a16="http://schemas.microsoft.com/office/drawing/2014/main" id="{58B855A0-5398-A34D-A282-854B5334303D}"/>
              </a:ext>
            </a:extLst>
          </p:cNvPr>
          <p:cNvGraphicFramePr>
            <a:graphicFrameLocks/>
          </p:cNvGraphicFramePr>
          <p:nvPr>
            <p:extLst>
              <p:ext uri="{D42A27DB-BD31-4B8C-83A1-F6EECF244321}">
                <p14:modId xmlns:p14="http://schemas.microsoft.com/office/powerpoint/2010/main" val="2689392837"/>
              </p:ext>
            </p:extLst>
          </p:nvPr>
        </p:nvGraphicFramePr>
        <p:xfrm>
          <a:off x="5910262" y="2049381"/>
          <a:ext cx="5515990" cy="3848487"/>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16416AA4-2AE0-4241-B4E3-53DE03DDF600}"/>
              </a:ext>
            </a:extLst>
          </p:cNvPr>
          <p:cNvSpPr txBox="1"/>
          <p:nvPr/>
        </p:nvSpPr>
        <p:spPr>
          <a:xfrm>
            <a:off x="614920" y="2644170"/>
            <a:ext cx="5033964"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China spending $400B </a:t>
            </a:r>
          </a:p>
          <a:p>
            <a:r>
              <a:rPr lang="en-US" sz="3200" b="1" dirty="0">
                <a:latin typeface="Times New Roman" panose="02020603050405020304" pitchFamily="18" charset="0"/>
                <a:cs typeface="Times New Roman" panose="02020603050405020304" pitchFamily="18" charset="0"/>
              </a:rPr>
              <a:t>● Goal: 200 GW by 2035</a:t>
            </a:r>
          </a:p>
          <a:p>
            <a:r>
              <a:rPr lang="en-US" sz="3200" b="1" dirty="0">
                <a:latin typeface="Times New Roman" panose="02020603050405020304" pitchFamily="18" charset="0"/>
                <a:cs typeface="Times New Roman" panose="02020603050405020304" pitchFamily="18" charset="0"/>
              </a:rPr>
              <a:t>● New HTGR in Shandong </a:t>
            </a:r>
          </a:p>
        </p:txBody>
      </p:sp>
    </p:spTree>
    <p:extLst>
      <p:ext uri="{BB962C8B-B14F-4D97-AF65-F5344CB8AC3E}">
        <p14:creationId xmlns:p14="http://schemas.microsoft.com/office/powerpoint/2010/main" val="3133649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205571" y="747438"/>
            <a:ext cx="9780850" cy="1108640"/>
          </a:xfrm>
        </p:spPr>
        <p:txBody>
          <a:bodyPr>
            <a:noAutofit/>
          </a:bodyPr>
          <a:lstStyle/>
          <a:p>
            <a:pPr algn="ctr"/>
            <a:r>
              <a:rPr lang="en-US" sz="6000" b="1" dirty="0">
                <a:latin typeface="Times New Roman" panose="02020603050405020304" pitchFamily="18" charset="0"/>
                <a:cs typeface="Times New Roman" panose="02020603050405020304" pitchFamily="18" charset="0"/>
              </a:rPr>
              <a:t>Top Issues For MEAG Power </a:t>
            </a:r>
          </a:p>
        </p:txBody>
      </p:sp>
      <p:sp>
        <p:nvSpPr>
          <p:cNvPr id="5" name="Content Placeholder 4">
            <a:extLst>
              <a:ext uri="{FF2B5EF4-FFF2-40B4-BE49-F238E27FC236}">
                <a16:creationId xmlns:a16="http://schemas.microsoft.com/office/drawing/2014/main" id="{910E4B37-577E-AD48-BA78-1D36C0539A7D}"/>
              </a:ext>
            </a:extLst>
          </p:cNvPr>
          <p:cNvSpPr>
            <a:spLocks noGrp="1"/>
          </p:cNvSpPr>
          <p:nvPr>
            <p:ph idx="1"/>
          </p:nvPr>
        </p:nvSpPr>
        <p:spPr>
          <a:xfrm>
            <a:off x="1879546" y="2108368"/>
            <a:ext cx="8432900" cy="2972628"/>
          </a:xfrm>
        </p:spPr>
        <p:txBody>
          <a:bodyPr>
            <a:noAutofit/>
          </a:bodyPr>
          <a:lstStyle/>
          <a:p>
            <a:pPr marL="0" indent="0">
              <a:buNone/>
            </a:pPr>
            <a:r>
              <a:rPr lang="en-US" b="1" dirty="0">
                <a:latin typeface="Times New Roman" panose="02020603050405020304" pitchFamily="18" charset="0"/>
                <a:cs typeface="Times New Roman" panose="02020603050405020304" pitchFamily="18" charset="0"/>
              </a:rPr>
              <a:t>● Vogtle 3 &amp; 4 </a:t>
            </a:r>
          </a:p>
          <a:p>
            <a:pPr marL="0" indent="0">
              <a:buNone/>
            </a:pPr>
            <a:r>
              <a:rPr lang="en-US" b="1" dirty="0">
                <a:latin typeface="Times New Roman" panose="02020603050405020304" pitchFamily="18" charset="0"/>
                <a:cs typeface="Times New Roman" panose="02020603050405020304" pitchFamily="18" charset="0"/>
              </a:rPr>
              <a:t>● Affordability, reliability, and resilience</a:t>
            </a:r>
          </a:p>
          <a:p>
            <a:pPr marL="0" indent="0">
              <a:buNone/>
            </a:pPr>
            <a:r>
              <a:rPr lang="en-US" b="1" dirty="0">
                <a:latin typeface="Times New Roman" panose="02020603050405020304" pitchFamily="18" charset="0"/>
                <a:cs typeface="Times New Roman" panose="02020603050405020304" pitchFamily="18" charset="0"/>
              </a:rPr>
              <a:t>● Biden administration ignoring EU’s energy disaster</a:t>
            </a:r>
          </a:p>
          <a:p>
            <a:pPr marL="0" indent="0">
              <a:buNone/>
            </a:pPr>
            <a:r>
              <a:rPr lang="en-US" b="1" dirty="0">
                <a:latin typeface="Times New Roman" panose="02020603050405020304" pitchFamily="18" charset="0"/>
                <a:cs typeface="Times New Roman" panose="02020603050405020304" pitchFamily="18" charset="0"/>
              </a:rPr>
              <a:t>● EPA’s FIP could shutter:</a:t>
            </a:r>
          </a:p>
          <a:p>
            <a:pPr marL="0" indent="0">
              <a:buNone/>
            </a:pPr>
            <a:r>
              <a:rPr lang="en-US" b="1" dirty="0">
                <a:latin typeface="Times New Roman" panose="02020603050405020304" pitchFamily="18" charset="0"/>
                <a:cs typeface="Times New Roman" panose="02020603050405020304" pitchFamily="18" charset="0"/>
              </a:rPr>
              <a:t>	 ● 42 GW of coal capacity in US by 2026 </a:t>
            </a:r>
          </a:p>
          <a:p>
            <a:pPr marL="0" indent="0">
              <a:buNone/>
            </a:pPr>
            <a:r>
              <a:rPr lang="en-US" b="1" dirty="0">
                <a:latin typeface="Times New Roman" panose="02020603050405020304" pitchFamily="18" charset="0"/>
                <a:cs typeface="Times New Roman" panose="02020603050405020304" pitchFamily="18" charset="0"/>
              </a:rPr>
              <a:t>	●  10.8 GW in ERCOT by 2026</a:t>
            </a:r>
          </a:p>
          <a:p>
            <a:pPr marL="0" indent="0">
              <a:buNone/>
            </a:pPr>
            <a:r>
              <a:rPr lang="en-US" b="1" dirty="0">
                <a:latin typeface="Times New Roman" panose="02020603050405020304" pitchFamily="18" charset="0"/>
                <a:cs typeface="Times New Roman" panose="02020603050405020304" pitchFamily="18" charset="0"/>
              </a:rPr>
              <a:t>● Black swans and black starts </a:t>
            </a:r>
          </a:p>
        </p:txBody>
      </p:sp>
      <p:sp>
        <p:nvSpPr>
          <p:cNvPr id="4" name="TextBox 1">
            <a:extLst>
              <a:ext uri="{FF2B5EF4-FFF2-40B4-BE49-F238E27FC236}">
                <a16:creationId xmlns:a16="http://schemas.microsoft.com/office/drawing/2014/main" id="{66370F34-540C-9D4B-9016-991FA4016ABF}"/>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34307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7EA7F3-9484-EF43-8C91-6D0A28282CEC}"/>
              </a:ext>
            </a:extLst>
          </p:cNvPr>
          <p:cNvSpPr txBox="1"/>
          <p:nvPr/>
        </p:nvSpPr>
        <p:spPr>
          <a:xfrm>
            <a:off x="1188261" y="1059941"/>
            <a:ext cx="9815477" cy="3785652"/>
          </a:xfrm>
          <a:prstGeom prst="rect">
            <a:avLst/>
          </a:prstGeom>
          <a:noFill/>
        </p:spPr>
        <p:txBody>
          <a:bodyPr wrap="square" rtlCol="0">
            <a:spAutoFit/>
          </a:bodyPr>
          <a:lstStyle/>
          <a:p>
            <a:pPr algn="ctr"/>
            <a:r>
              <a:rPr lang="en-US" sz="8000" b="1" dirty="0">
                <a:latin typeface="Times New Roman" panose="02020603050405020304" pitchFamily="18" charset="0"/>
                <a:cs typeface="Times New Roman" panose="02020603050405020304" pitchFamily="18" charset="0"/>
              </a:rPr>
              <a:t>Energy Realism </a:t>
            </a:r>
          </a:p>
          <a:p>
            <a:pPr algn="ctr"/>
            <a:r>
              <a:rPr lang="en-US" sz="8000" b="1" dirty="0">
                <a:latin typeface="Times New Roman" panose="02020603050405020304" pitchFamily="18" charset="0"/>
                <a:cs typeface="Times New Roman" panose="02020603050405020304" pitchFamily="18" charset="0"/>
              </a:rPr>
              <a:t>Is</a:t>
            </a:r>
          </a:p>
          <a:p>
            <a:pPr algn="ctr"/>
            <a:r>
              <a:rPr lang="en-US" sz="8000" b="1" dirty="0">
                <a:latin typeface="Times New Roman" panose="02020603050405020304" pitchFamily="18" charset="0"/>
                <a:cs typeface="Times New Roman" panose="02020603050405020304" pitchFamily="18" charset="0"/>
              </a:rPr>
              <a:t>Energy Humanism</a:t>
            </a:r>
          </a:p>
        </p:txBody>
      </p:sp>
      <p:sp>
        <p:nvSpPr>
          <p:cNvPr id="3" name="TextBox 2">
            <a:extLst>
              <a:ext uri="{FF2B5EF4-FFF2-40B4-BE49-F238E27FC236}">
                <a16:creationId xmlns:a16="http://schemas.microsoft.com/office/drawing/2014/main" id="{544B44F2-F648-2045-B65E-352057F496CA}"/>
              </a:ext>
            </a:extLst>
          </p:cNvPr>
          <p:cNvSpPr txBox="1"/>
          <p:nvPr/>
        </p:nvSpPr>
        <p:spPr>
          <a:xfrm>
            <a:off x="10672175" y="6313118"/>
            <a:ext cx="10214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©Robert Bryce</a:t>
            </a:r>
          </a:p>
        </p:txBody>
      </p:sp>
    </p:spTree>
    <p:extLst>
      <p:ext uri="{BB962C8B-B14F-4D97-AF65-F5344CB8AC3E}">
        <p14:creationId xmlns:p14="http://schemas.microsoft.com/office/powerpoint/2010/main" val="2003570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D79893-B211-DB48-87FF-F36C780F25CC}"/>
              </a:ext>
            </a:extLst>
          </p:cNvPr>
          <p:cNvPicPr>
            <a:picLocks noGrp="1" noChangeAspect="1"/>
          </p:cNvPicPr>
          <p:nvPr>
            <p:ph idx="1"/>
          </p:nvPr>
        </p:nvPicPr>
        <p:blipFill>
          <a:blip r:embed="rId3"/>
          <a:stretch>
            <a:fillRect/>
          </a:stretch>
        </p:blipFill>
        <p:spPr>
          <a:xfrm>
            <a:off x="2420185" y="1223145"/>
            <a:ext cx="7259843" cy="4475246"/>
          </a:xfrm>
        </p:spPr>
      </p:pic>
      <p:pic>
        <p:nvPicPr>
          <p:cNvPr id="12" name="Picture 11">
            <a:extLst>
              <a:ext uri="{FF2B5EF4-FFF2-40B4-BE49-F238E27FC236}">
                <a16:creationId xmlns:a16="http://schemas.microsoft.com/office/drawing/2014/main" id="{F5EA1FE0-38FF-724F-A96A-F0CFBC58987C}"/>
              </a:ext>
            </a:extLst>
          </p:cNvPr>
          <p:cNvPicPr>
            <a:picLocks noChangeAspect="1"/>
          </p:cNvPicPr>
          <p:nvPr/>
        </p:nvPicPr>
        <p:blipFill>
          <a:blip r:embed="rId4"/>
          <a:stretch>
            <a:fillRect/>
          </a:stretch>
        </p:blipFill>
        <p:spPr>
          <a:xfrm>
            <a:off x="6847668" y="5857642"/>
            <a:ext cx="1981022" cy="731843"/>
          </a:xfrm>
          <a:prstGeom prst="rect">
            <a:avLst/>
          </a:prstGeom>
        </p:spPr>
      </p:pic>
      <p:pic>
        <p:nvPicPr>
          <p:cNvPr id="14" name="Picture 13">
            <a:extLst>
              <a:ext uri="{FF2B5EF4-FFF2-40B4-BE49-F238E27FC236}">
                <a16:creationId xmlns:a16="http://schemas.microsoft.com/office/drawing/2014/main" id="{5E8A5ED0-CE13-E74E-A767-56D963878915}"/>
              </a:ext>
            </a:extLst>
          </p:cNvPr>
          <p:cNvPicPr>
            <a:picLocks noChangeAspect="1"/>
          </p:cNvPicPr>
          <p:nvPr/>
        </p:nvPicPr>
        <p:blipFill>
          <a:blip r:embed="rId5"/>
          <a:stretch>
            <a:fillRect/>
          </a:stretch>
        </p:blipFill>
        <p:spPr>
          <a:xfrm>
            <a:off x="2420185" y="5852012"/>
            <a:ext cx="1962629" cy="737473"/>
          </a:xfrm>
          <a:prstGeom prst="rect">
            <a:avLst/>
          </a:prstGeom>
        </p:spPr>
      </p:pic>
      <p:sp>
        <p:nvSpPr>
          <p:cNvPr id="15" name="TextBox 14">
            <a:extLst>
              <a:ext uri="{FF2B5EF4-FFF2-40B4-BE49-F238E27FC236}">
                <a16:creationId xmlns:a16="http://schemas.microsoft.com/office/drawing/2014/main" id="{4770D40D-0B35-3F46-A263-FBC2749862D4}"/>
              </a:ext>
            </a:extLst>
          </p:cNvPr>
          <p:cNvSpPr txBox="1"/>
          <p:nvPr/>
        </p:nvSpPr>
        <p:spPr>
          <a:xfrm>
            <a:off x="414804" y="232897"/>
            <a:ext cx="10826010" cy="830997"/>
          </a:xfrm>
          <a:prstGeom prst="rect">
            <a:avLst/>
          </a:prstGeom>
          <a:noFill/>
        </p:spPr>
        <p:txBody>
          <a:bodyPr wrap="square" rtlCol="0">
            <a:spAutoFit/>
          </a:bodyPr>
          <a:lstStyle/>
          <a:p>
            <a:pPr algn="ctr"/>
            <a:r>
              <a:rPr lang="en-US" sz="4800" b="1" i="1" dirty="0">
                <a:latin typeface="Times New Roman" panose="02020603050405020304" pitchFamily="18" charset="0"/>
                <a:cs typeface="Times New Roman" panose="02020603050405020304" pitchFamily="18" charset="0"/>
              </a:rPr>
              <a:t>Juice: How Electricity Explains the World</a:t>
            </a:r>
          </a:p>
        </p:txBody>
      </p:sp>
      <p:pic>
        <p:nvPicPr>
          <p:cNvPr id="3" name="Picture 2">
            <a:extLst>
              <a:ext uri="{FF2B5EF4-FFF2-40B4-BE49-F238E27FC236}">
                <a16:creationId xmlns:a16="http://schemas.microsoft.com/office/drawing/2014/main" id="{A2EEBC62-FD8C-2E4F-94F1-01F388238276}"/>
              </a:ext>
            </a:extLst>
          </p:cNvPr>
          <p:cNvPicPr>
            <a:picLocks noChangeAspect="1"/>
          </p:cNvPicPr>
          <p:nvPr/>
        </p:nvPicPr>
        <p:blipFill>
          <a:blip r:embed="rId6"/>
          <a:stretch>
            <a:fillRect/>
          </a:stretch>
        </p:blipFill>
        <p:spPr>
          <a:xfrm>
            <a:off x="414804" y="5838994"/>
            <a:ext cx="1594754" cy="734662"/>
          </a:xfrm>
          <a:prstGeom prst="rect">
            <a:avLst/>
          </a:prstGeom>
        </p:spPr>
      </p:pic>
      <p:pic>
        <p:nvPicPr>
          <p:cNvPr id="6" name="Picture 5">
            <a:extLst>
              <a:ext uri="{FF2B5EF4-FFF2-40B4-BE49-F238E27FC236}">
                <a16:creationId xmlns:a16="http://schemas.microsoft.com/office/drawing/2014/main" id="{7F4F050F-C54B-D74A-A5FB-E2619C88E928}"/>
              </a:ext>
            </a:extLst>
          </p:cNvPr>
          <p:cNvPicPr>
            <a:picLocks noChangeAspect="1"/>
          </p:cNvPicPr>
          <p:nvPr/>
        </p:nvPicPr>
        <p:blipFill>
          <a:blip r:embed="rId7"/>
          <a:stretch>
            <a:fillRect/>
          </a:stretch>
        </p:blipFill>
        <p:spPr>
          <a:xfrm>
            <a:off x="9239317" y="5848909"/>
            <a:ext cx="2269511" cy="740576"/>
          </a:xfrm>
          <a:prstGeom prst="rect">
            <a:avLst/>
          </a:prstGeom>
        </p:spPr>
      </p:pic>
      <p:pic>
        <p:nvPicPr>
          <p:cNvPr id="8" name="Picture 7">
            <a:extLst>
              <a:ext uri="{FF2B5EF4-FFF2-40B4-BE49-F238E27FC236}">
                <a16:creationId xmlns:a16="http://schemas.microsoft.com/office/drawing/2014/main" id="{BFA4E111-00AD-5C48-BC68-C100C09D8A60}"/>
              </a:ext>
            </a:extLst>
          </p:cNvPr>
          <p:cNvPicPr>
            <a:picLocks noChangeAspect="1"/>
          </p:cNvPicPr>
          <p:nvPr/>
        </p:nvPicPr>
        <p:blipFill>
          <a:blip r:embed="rId8"/>
          <a:stretch>
            <a:fillRect/>
          </a:stretch>
        </p:blipFill>
        <p:spPr>
          <a:xfrm>
            <a:off x="4682650" y="5852543"/>
            <a:ext cx="1754392" cy="773279"/>
          </a:xfrm>
          <a:prstGeom prst="rect">
            <a:avLst/>
          </a:prstGeom>
        </p:spPr>
      </p:pic>
    </p:spTree>
    <p:extLst>
      <p:ext uri="{BB962C8B-B14F-4D97-AF65-F5344CB8AC3E}">
        <p14:creationId xmlns:p14="http://schemas.microsoft.com/office/powerpoint/2010/main" val="31805917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19CB905-0100-164E-8174-965D68EF61A8}"/>
              </a:ext>
            </a:extLst>
          </p:cNvPr>
          <p:cNvPicPr>
            <a:picLocks noGrp="1" noChangeAspect="1"/>
          </p:cNvPicPr>
          <p:nvPr>
            <p:ph idx="1"/>
          </p:nvPr>
        </p:nvPicPr>
        <p:blipFill>
          <a:blip r:embed="rId3"/>
          <a:stretch>
            <a:fillRect/>
          </a:stretch>
        </p:blipFill>
        <p:spPr>
          <a:xfrm>
            <a:off x="7727119" y="417958"/>
            <a:ext cx="3918232" cy="5942092"/>
          </a:xfrm>
        </p:spPr>
      </p:pic>
      <p:pic>
        <p:nvPicPr>
          <p:cNvPr id="1030" name="Picture 6">
            <a:extLst>
              <a:ext uri="{FF2B5EF4-FFF2-40B4-BE49-F238E27FC236}">
                <a16:creationId xmlns:a16="http://schemas.microsoft.com/office/drawing/2014/main" id="{DF78BAC4-CF12-4622-BF08-7C00761A9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927" y="3426601"/>
            <a:ext cx="1934078" cy="29334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6CCCF2A-DEEB-4DE1-88B3-3B55E4647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0939" y="417958"/>
            <a:ext cx="1684775" cy="26271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74F1E06-9E86-45AF-B05F-D1083B8610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2528" y="352600"/>
            <a:ext cx="1834606" cy="26925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A2E8F86-7909-4A32-8C0E-83C06369F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05" y="417958"/>
            <a:ext cx="1908076" cy="2716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F0D695C6-E076-264C-846C-3DEE19F60C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0854" y="3426600"/>
            <a:ext cx="1951715" cy="29334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
            <a:extLst>
              <a:ext uri="{FF2B5EF4-FFF2-40B4-BE49-F238E27FC236}">
                <a16:creationId xmlns:a16="http://schemas.microsoft.com/office/drawing/2014/main" id="{7A3AF7E0-C1DF-E049-8F47-A0958C6A823A}"/>
              </a:ext>
            </a:extLst>
          </p:cNvPr>
          <p:cNvSpPr txBox="1"/>
          <p:nvPr/>
        </p:nvSpPr>
        <p:spPr>
          <a:xfrm>
            <a:off x="10491483" y="6467252"/>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83516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9A310D-DD19-5B42-955B-1905604AC7D3}"/>
              </a:ext>
            </a:extLst>
          </p:cNvPr>
          <p:cNvPicPr>
            <a:picLocks noChangeAspect="1"/>
          </p:cNvPicPr>
          <p:nvPr/>
        </p:nvPicPr>
        <p:blipFill>
          <a:blip r:embed="rId3"/>
          <a:stretch>
            <a:fillRect/>
          </a:stretch>
        </p:blipFill>
        <p:spPr>
          <a:xfrm>
            <a:off x="3938954" y="468622"/>
            <a:ext cx="6010161" cy="6010161"/>
          </a:xfrm>
          <a:prstGeom prst="rect">
            <a:avLst/>
          </a:prstGeom>
        </p:spPr>
      </p:pic>
      <p:pic>
        <p:nvPicPr>
          <p:cNvPr id="17" name="Picture 16">
            <a:extLst>
              <a:ext uri="{FF2B5EF4-FFF2-40B4-BE49-F238E27FC236}">
                <a16:creationId xmlns:a16="http://schemas.microsoft.com/office/drawing/2014/main" id="{53C564D1-800E-1245-BB69-BD08A86727D6}"/>
              </a:ext>
            </a:extLst>
          </p:cNvPr>
          <p:cNvPicPr>
            <a:picLocks noChangeAspect="1"/>
          </p:cNvPicPr>
          <p:nvPr/>
        </p:nvPicPr>
        <p:blipFill>
          <a:blip r:embed="rId4"/>
          <a:stretch>
            <a:fillRect/>
          </a:stretch>
        </p:blipFill>
        <p:spPr>
          <a:xfrm>
            <a:off x="761022" y="678471"/>
            <a:ext cx="2133600" cy="508000"/>
          </a:xfrm>
          <a:prstGeom prst="rect">
            <a:avLst/>
          </a:prstGeom>
        </p:spPr>
      </p:pic>
      <p:pic>
        <p:nvPicPr>
          <p:cNvPr id="19" name="Picture 18">
            <a:extLst>
              <a:ext uri="{FF2B5EF4-FFF2-40B4-BE49-F238E27FC236}">
                <a16:creationId xmlns:a16="http://schemas.microsoft.com/office/drawing/2014/main" id="{0C777601-6651-C345-B60B-ACFFD355CA61}"/>
              </a:ext>
            </a:extLst>
          </p:cNvPr>
          <p:cNvPicPr>
            <a:picLocks noChangeAspect="1"/>
          </p:cNvPicPr>
          <p:nvPr/>
        </p:nvPicPr>
        <p:blipFill>
          <a:blip r:embed="rId5"/>
          <a:stretch>
            <a:fillRect/>
          </a:stretch>
        </p:blipFill>
        <p:spPr>
          <a:xfrm>
            <a:off x="1005997" y="2534901"/>
            <a:ext cx="1888625" cy="660102"/>
          </a:xfrm>
          <a:prstGeom prst="rect">
            <a:avLst/>
          </a:prstGeom>
        </p:spPr>
      </p:pic>
      <p:pic>
        <p:nvPicPr>
          <p:cNvPr id="21" name="Picture 20">
            <a:extLst>
              <a:ext uri="{FF2B5EF4-FFF2-40B4-BE49-F238E27FC236}">
                <a16:creationId xmlns:a16="http://schemas.microsoft.com/office/drawing/2014/main" id="{C29B7CA0-79F4-1B44-8AA7-7205EC7ABB9F}"/>
              </a:ext>
            </a:extLst>
          </p:cNvPr>
          <p:cNvPicPr>
            <a:picLocks noChangeAspect="1"/>
          </p:cNvPicPr>
          <p:nvPr/>
        </p:nvPicPr>
        <p:blipFill>
          <a:blip r:embed="rId6"/>
          <a:stretch>
            <a:fillRect/>
          </a:stretch>
        </p:blipFill>
        <p:spPr>
          <a:xfrm>
            <a:off x="490204" y="4273770"/>
            <a:ext cx="2404418" cy="552568"/>
          </a:xfrm>
          <a:prstGeom prst="rect">
            <a:avLst/>
          </a:prstGeom>
        </p:spPr>
      </p:pic>
      <p:pic>
        <p:nvPicPr>
          <p:cNvPr id="23" name="Picture 22">
            <a:extLst>
              <a:ext uri="{FF2B5EF4-FFF2-40B4-BE49-F238E27FC236}">
                <a16:creationId xmlns:a16="http://schemas.microsoft.com/office/drawing/2014/main" id="{81EE78B3-400F-864F-B6C8-01875D117F15}"/>
              </a:ext>
            </a:extLst>
          </p:cNvPr>
          <p:cNvPicPr>
            <a:picLocks noChangeAspect="1"/>
          </p:cNvPicPr>
          <p:nvPr/>
        </p:nvPicPr>
        <p:blipFill>
          <a:blip r:embed="rId7"/>
          <a:stretch>
            <a:fillRect/>
          </a:stretch>
        </p:blipFill>
        <p:spPr>
          <a:xfrm>
            <a:off x="1142022" y="1465322"/>
            <a:ext cx="1752600" cy="774700"/>
          </a:xfrm>
          <a:prstGeom prst="rect">
            <a:avLst/>
          </a:prstGeom>
        </p:spPr>
      </p:pic>
      <p:pic>
        <p:nvPicPr>
          <p:cNvPr id="25" name="Picture 24">
            <a:extLst>
              <a:ext uri="{FF2B5EF4-FFF2-40B4-BE49-F238E27FC236}">
                <a16:creationId xmlns:a16="http://schemas.microsoft.com/office/drawing/2014/main" id="{6F0A4FF5-958F-E444-BCC1-561BB6BFF2B7}"/>
              </a:ext>
            </a:extLst>
          </p:cNvPr>
          <p:cNvPicPr>
            <a:picLocks noChangeAspect="1"/>
          </p:cNvPicPr>
          <p:nvPr/>
        </p:nvPicPr>
        <p:blipFill>
          <a:blip r:embed="rId8"/>
          <a:stretch>
            <a:fillRect/>
          </a:stretch>
        </p:blipFill>
        <p:spPr>
          <a:xfrm>
            <a:off x="503740" y="3475633"/>
            <a:ext cx="2390882" cy="517507"/>
          </a:xfrm>
          <a:prstGeom prst="rect">
            <a:avLst/>
          </a:prstGeom>
        </p:spPr>
      </p:pic>
      <p:pic>
        <p:nvPicPr>
          <p:cNvPr id="27" name="Picture 26">
            <a:extLst>
              <a:ext uri="{FF2B5EF4-FFF2-40B4-BE49-F238E27FC236}">
                <a16:creationId xmlns:a16="http://schemas.microsoft.com/office/drawing/2014/main" id="{A3D778ED-FD8D-9B41-96DC-A33AA0CBDFA9}"/>
              </a:ext>
            </a:extLst>
          </p:cNvPr>
          <p:cNvPicPr>
            <a:picLocks noChangeAspect="1"/>
          </p:cNvPicPr>
          <p:nvPr/>
        </p:nvPicPr>
        <p:blipFill>
          <a:blip r:embed="rId9"/>
          <a:stretch>
            <a:fillRect/>
          </a:stretch>
        </p:blipFill>
        <p:spPr>
          <a:xfrm>
            <a:off x="430822" y="5106968"/>
            <a:ext cx="2463800" cy="596900"/>
          </a:xfrm>
          <a:prstGeom prst="rect">
            <a:avLst/>
          </a:prstGeom>
        </p:spPr>
      </p:pic>
    </p:spTree>
    <p:extLst>
      <p:ext uri="{BB962C8B-B14F-4D97-AF65-F5344CB8AC3E}">
        <p14:creationId xmlns:p14="http://schemas.microsoft.com/office/powerpoint/2010/main" val="3303940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51CEA2-25FE-1740-89F2-E8649C28B8FE}"/>
              </a:ext>
            </a:extLst>
          </p:cNvPr>
          <p:cNvSpPr txBox="1"/>
          <p:nvPr/>
        </p:nvSpPr>
        <p:spPr>
          <a:xfrm>
            <a:off x="10822675" y="65236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8124244-8F62-BA47-A23F-C7F41BF23FB1}"/>
              </a:ext>
            </a:extLst>
          </p:cNvPr>
          <p:cNvSpPr txBox="1"/>
          <p:nvPr/>
        </p:nvSpPr>
        <p:spPr>
          <a:xfrm>
            <a:off x="359725" y="430912"/>
            <a:ext cx="11472550"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Edison and Sprague Electrified The World</a:t>
            </a:r>
          </a:p>
        </p:txBody>
      </p:sp>
      <p:pic>
        <p:nvPicPr>
          <p:cNvPr id="10" name="Picture 9">
            <a:extLst>
              <a:ext uri="{FF2B5EF4-FFF2-40B4-BE49-F238E27FC236}">
                <a16:creationId xmlns:a16="http://schemas.microsoft.com/office/drawing/2014/main" id="{CFB72292-D003-3F4E-8180-A6073E224BC8}"/>
              </a:ext>
            </a:extLst>
          </p:cNvPr>
          <p:cNvPicPr>
            <a:picLocks noChangeAspect="1"/>
          </p:cNvPicPr>
          <p:nvPr/>
        </p:nvPicPr>
        <p:blipFill>
          <a:blip r:embed="rId3"/>
          <a:stretch>
            <a:fillRect/>
          </a:stretch>
        </p:blipFill>
        <p:spPr>
          <a:xfrm>
            <a:off x="944380" y="1358692"/>
            <a:ext cx="6266286" cy="5068155"/>
          </a:xfrm>
          <a:prstGeom prst="rect">
            <a:avLst/>
          </a:prstGeom>
        </p:spPr>
      </p:pic>
      <p:pic>
        <p:nvPicPr>
          <p:cNvPr id="13" name="Picture 12">
            <a:extLst>
              <a:ext uri="{FF2B5EF4-FFF2-40B4-BE49-F238E27FC236}">
                <a16:creationId xmlns:a16="http://schemas.microsoft.com/office/drawing/2014/main" id="{7FD9C5D4-68D0-4B4E-9CDF-D67CCCD289F5}"/>
              </a:ext>
            </a:extLst>
          </p:cNvPr>
          <p:cNvPicPr>
            <a:picLocks noChangeAspect="1"/>
          </p:cNvPicPr>
          <p:nvPr/>
        </p:nvPicPr>
        <p:blipFill>
          <a:blip r:embed="rId4"/>
          <a:stretch>
            <a:fillRect/>
          </a:stretch>
        </p:blipFill>
        <p:spPr>
          <a:xfrm>
            <a:off x="7660137" y="1358692"/>
            <a:ext cx="3347269" cy="5068155"/>
          </a:xfrm>
          <a:prstGeom prst="rect">
            <a:avLst/>
          </a:prstGeom>
        </p:spPr>
      </p:pic>
    </p:spTree>
    <p:extLst>
      <p:ext uri="{BB962C8B-B14F-4D97-AF65-F5344CB8AC3E}">
        <p14:creationId xmlns:p14="http://schemas.microsoft.com/office/powerpoint/2010/main" val="1260735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6D45-6E4D-CE4C-BBD3-EB43F814AE5E}"/>
              </a:ext>
            </a:extLst>
          </p:cNvPr>
          <p:cNvSpPr>
            <a:spLocks noGrp="1"/>
          </p:cNvSpPr>
          <p:nvPr>
            <p:ph type="title"/>
          </p:nvPr>
        </p:nvSpPr>
        <p:spPr>
          <a:xfrm>
            <a:off x="1199147" y="1130897"/>
            <a:ext cx="9793705" cy="1010723"/>
          </a:xfrm>
        </p:spPr>
        <p:txBody>
          <a:bodyPr>
            <a:normAutofit fontScale="90000"/>
          </a:bodyPr>
          <a:lstStyle/>
          <a:p>
            <a:pPr algn="ctr"/>
            <a:br>
              <a:rPr lang="en-US"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r>
              <a:rPr lang="en-US" sz="7300" b="1" dirty="0" err="1">
                <a:latin typeface="Times New Roman" panose="02020603050405020304" pitchFamily="18" charset="0"/>
                <a:cs typeface="Times New Roman" panose="02020603050405020304" pitchFamily="18" charset="0"/>
              </a:rPr>
              <a:t>RobertBryce.com</a:t>
            </a:r>
            <a:br>
              <a:rPr lang="en-US" sz="3600" b="1" dirty="0">
                <a:latin typeface="Times New Roman" panose="02020603050405020304" pitchFamily="18" charset="0"/>
                <a:cs typeface="Times New Roman" panose="02020603050405020304" pitchFamily="18" charset="0"/>
              </a:rPr>
            </a:br>
            <a:br>
              <a:rPr lang="en-US" sz="4000" b="1" dirty="0">
                <a:latin typeface="Times New Roman" panose="02020603050405020304" pitchFamily="18" charset="0"/>
                <a:cs typeface="Times New Roman" panose="02020603050405020304" pitchFamily="18" charset="0"/>
              </a:rPr>
            </a:br>
            <a:r>
              <a:rPr lang="en-US" sz="7300" b="1" dirty="0">
                <a:latin typeface="Times New Roman" panose="02020603050405020304" pitchFamily="18" charset="0"/>
                <a:cs typeface="Times New Roman" panose="02020603050405020304" pitchFamily="18" charset="0"/>
              </a:rPr>
              <a:t>@pwrhungry</a:t>
            </a:r>
            <a:br>
              <a:rPr lang="en-US" sz="7300" b="1" dirty="0">
                <a:latin typeface="Times New Roman" panose="02020603050405020304" pitchFamily="18" charset="0"/>
                <a:cs typeface="Times New Roman" panose="02020603050405020304" pitchFamily="18" charset="0"/>
              </a:rPr>
            </a:br>
            <a:br>
              <a:rPr lang="en-US" sz="4000" dirty="0">
                <a:latin typeface="Times New Roman" panose="02020603050405020304" pitchFamily="18" charset="0"/>
                <a:cs typeface="Times New Roman" panose="02020603050405020304" pitchFamily="18" charset="0"/>
              </a:rPr>
            </a:br>
            <a:r>
              <a:rPr lang="en-US" sz="6000"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740501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51CEA2-25FE-1740-89F2-E8649C28B8FE}"/>
              </a:ext>
            </a:extLst>
          </p:cNvPr>
          <p:cNvSpPr txBox="1"/>
          <p:nvPr/>
        </p:nvSpPr>
        <p:spPr>
          <a:xfrm>
            <a:off x="10822675" y="65236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94E395E-8514-7840-836A-71AC4ACBE5EA}"/>
              </a:ext>
            </a:extLst>
          </p:cNvPr>
          <p:cNvPicPr>
            <a:picLocks noChangeAspect="1"/>
          </p:cNvPicPr>
          <p:nvPr/>
        </p:nvPicPr>
        <p:blipFill>
          <a:blip r:embed="rId3"/>
          <a:stretch>
            <a:fillRect/>
          </a:stretch>
        </p:blipFill>
        <p:spPr>
          <a:xfrm>
            <a:off x="1870364" y="1953497"/>
            <a:ext cx="5429595" cy="4264424"/>
          </a:xfrm>
          <a:prstGeom prst="rect">
            <a:avLst/>
          </a:prstGeom>
        </p:spPr>
      </p:pic>
      <p:pic>
        <p:nvPicPr>
          <p:cNvPr id="8" name="Picture 7">
            <a:extLst>
              <a:ext uri="{FF2B5EF4-FFF2-40B4-BE49-F238E27FC236}">
                <a16:creationId xmlns:a16="http://schemas.microsoft.com/office/drawing/2014/main" id="{D5661F9A-8E14-3C43-AD01-738E54FC3B6D}"/>
              </a:ext>
            </a:extLst>
          </p:cNvPr>
          <p:cNvPicPr>
            <a:picLocks noChangeAspect="1"/>
          </p:cNvPicPr>
          <p:nvPr/>
        </p:nvPicPr>
        <p:blipFill>
          <a:blip r:embed="rId4"/>
          <a:stretch>
            <a:fillRect/>
          </a:stretch>
        </p:blipFill>
        <p:spPr>
          <a:xfrm rot="5400000">
            <a:off x="7731657" y="2374113"/>
            <a:ext cx="4326776" cy="3485545"/>
          </a:xfrm>
          <a:prstGeom prst="rect">
            <a:avLst/>
          </a:prstGeom>
        </p:spPr>
      </p:pic>
      <p:sp>
        <p:nvSpPr>
          <p:cNvPr id="4" name="TextBox 3">
            <a:extLst>
              <a:ext uri="{FF2B5EF4-FFF2-40B4-BE49-F238E27FC236}">
                <a16:creationId xmlns:a16="http://schemas.microsoft.com/office/drawing/2014/main" id="{B44427BB-E7F2-357C-4921-EDFA36F33E45}"/>
              </a:ext>
            </a:extLst>
          </p:cNvPr>
          <p:cNvSpPr txBox="1"/>
          <p:nvPr/>
        </p:nvSpPr>
        <p:spPr>
          <a:xfrm>
            <a:off x="525012" y="263591"/>
            <a:ext cx="11141976" cy="1446550"/>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Frank Sprague Perfected Electric Streetcars In Richmond &amp; Elevators In New York City</a:t>
            </a:r>
          </a:p>
        </p:txBody>
      </p:sp>
    </p:spTree>
    <p:extLst>
      <p:ext uri="{BB962C8B-B14F-4D97-AF65-F5344CB8AC3E}">
        <p14:creationId xmlns:p14="http://schemas.microsoft.com/office/powerpoint/2010/main" val="3189229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6924B54-E555-CA4A-A9AF-EFFD23B1E127}"/>
              </a:ext>
            </a:extLst>
          </p:cNvPr>
          <p:cNvPicPr>
            <a:picLocks noGrp="1" noChangeAspect="1"/>
          </p:cNvPicPr>
          <p:nvPr>
            <p:ph idx="1"/>
          </p:nvPr>
        </p:nvPicPr>
        <p:blipFill>
          <a:blip r:embed="rId2"/>
          <a:stretch>
            <a:fillRect/>
          </a:stretch>
        </p:blipFill>
        <p:spPr>
          <a:xfrm>
            <a:off x="822960" y="123112"/>
            <a:ext cx="10546080" cy="5884202"/>
          </a:xfrm>
        </p:spPr>
      </p:pic>
      <p:sp>
        <p:nvSpPr>
          <p:cNvPr id="7" name="TextBox 6">
            <a:extLst>
              <a:ext uri="{FF2B5EF4-FFF2-40B4-BE49-F238E27FC236}">
                <a16:creationId xmlns:a16="http://schemas.microsoft.com/office/drawing/2014/main" id="{9BEB146C-C2CC-9442-A432-50867E2E753F}"/>
              </a:ext>
            </a:extLst>
          </p:cNvPr>
          <p:cNvSpPr txBox="1"/>
          <p:nvPr/>
        </p:nvSpPr>
        <p:spPr>
          <a:xfrm>
            <a:off x="286717" y="6488667"/>
            <a:ext cx="713800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rPr>
              <a:t>Source: Library of Congress, https://</a:t>
            </a:r>
            <a:r>
              <a:rPr kumimoji="0" lang="en-US" sz="1000" b="0" i="1"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rPr>
              <a:t>www.loc.gov</a:t>
            </a:r>
            <a:r>
              <a:rPr kumimoji="0" lang="en-US"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rPr>
              <a:t>/item/2018678344/</a:t>
            </a:r>
          </a:p>
        </p:txBody>
      </p:sp>
      <p:sp>
        <p:nvSpPr>
          <p:cNvPr id="9" name="TextBox 8">
            <a:extLst>
              <a:ext uri="{FF2B5EF4-FFF2-40B4-BE49-F238E27FC236}">
                <a16:creationId xmlns:a16="http://schemas.microsoft.com/office/drawing/2014/main" id="{16526EAB-C3FB-064A-96C6-5B9F9B7FEEC7}"/>
              </a:ext>
            </a:extLst>
          </p:cNvPr>
          <p:cNvSpPr txBox="1"/>
          <p:nvPr/>
        </p:nvSpPr>
        <p:spPr>
          <a:xfrm>
            <a:off x="3855720" y="6001769"/>
            <a:ext cx="38095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Nicholas County, Kentucky, 1916</a:t>
            </a:r>
          </a:p>
        </p:txBody>
      </p:sp>
      <p:sp>
        <p:nvSpPr>
          <p:cNvPr id="6" name="TextBox 1">
            <a:extLst>
              <a:ext uri="{FF2B5EF4-FFF2-40B4-BE49-F238E27FC236}">
                <a16:creationId xmlns:a16="http://schemas.microsoft.com/office/drawing/2014/main" id="{637764C2-2F14-3846-8D39-9750BB6D903B}"/>
              </a:ext>
            </a:extLst>
          </p:cNvPr>
          <p:cNvSpPr txBox="1"/>
          <p:nvPr/>
        </p:nvSpPr>
        <p:spPr>
          <a:xfrm>
            <a:off x="10603894" y="6283223"/>
            <a:ext cx="1366841" cy="302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9558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51CEA2-25FE-1740-89F2-E8649C28B8FE}"/>
              </a:ext>
            </a:extLst>
          </p:cNvPr>
          <p:cNvSpPr txBox="1"/>
          <p:nvPr/>
        </p:nvSpPr>
        <p:spPr>
          <a:xfrm>
            <a:off x="10822675" y="65236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Google Shape;76;p10">
            <a:extLst>
              <a:ext uri="{FF2B5EF4-FFF2-40B4-BE49-F238E27FC236}">
                <a16:creationId xmlns:a16="http://schemas.microsoft.com/office/drawing/2014/main" id="{6E757AB5-B073-4ED5-ABC3-7D5B5E41D972}"/>
              </a:ext>
            </a:extLst>
          </p:cNvPr>
          <p:cNvSpPr/>
          <p:nvPr/>
        </p:nvSpPr>
        <p:spPr>
          <a:xfrm>
            <a:off x="540735" y="6515631"/>
            <a:ext cx="6225825" cy="218526"/>
          </a:xfrm>
          <a:prstGeom prst="rect">
            <a:avLst/>
          </a:prstGeom>
          <a:noFill/>
          <a:ln>
            <a:noFill/>
          </a:ln>
        </p:spPr>
        <p:txBody>
          <a:bodyPr spcFirstLastPara="1" wrap="square" lIns="91425" tIns="45700" rIns="91425" bIns="45700" anchor="t" anchorCtr="0">
            <a:noAutofit/>
          </a:bodyPr>
          <a:lstStyle/>
          <a:p>
            <a:pPr lvl="0">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a:t>
            </a:r>
            <a:r>
              <a:rPr lang="en-US" sz="1000" i="1" dirty="0">
                <a:solidFill>
                  <a:srgbClr val="7F7F7F"/>
                </a:solidFill>
                <a:latin typeface="Arial"/>
                <a:ea typeface="Arial"/>
                <a:cs typeface="Arial"/>
                <a:sym typeface="Arial"/>
                <a:hlinkClick r:id="rId3"/>
              </a:rPr>
              <a:t>https://www.ted.com/talks/hans_rosling_the_magic_washing_machine?language=en</a:t>
            </a:r>
            <a:r>
              <a:rPr lang="en-US" sz="1000" i="1" dirty="0">
                <a:solidFill>
                  <a:srgbClr val="7F7F7F"/>
                </a:solidFill>
                <a:latin typeface="Arial"/>
                <a:ea typeface="Arial"/>
                <a:cs typeface="Arial"/>
                <a:sym typeface="Arial"/>
              </a:rPr>
              <a:t> </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8124244-8F62-BA47-A23F-C7F41BF23FB1}"/>
              </a:ext>
            </a:extLst>
          </p:cNvPr>
          <p:cNvSpPr txBox="1"/>
          <p:nvPr/>
        </p:nvSpPr>
        <p:spPr>
          <a:xfrm>
            <a:off x="1927231" y="146075"/>
            <a:ext cx="8337539" cy="1323439"/>
          </a:xfrm>
          <a:prstGeom prst="rect">
            <a:avLst/>
          </a:prstGeom>
          <a:noFill/>
        </p:spPr>
        <p:txBody>
          <a:bodyPr wrap="none" rtlCol="0">
            <a:spAutoFit/>
          </a:bodyPr>
          <a:lstStyle/>
          <a:p>
            <a:pPr algn="ctr"/>
            <a:r>
              <a:rPr lang="en-US" sz="4000" b="1" dirty="0">
                <a:latin typeface="Times New Roman" panose="02020603050405020304" pitchFamily="18" charset="0"/>
                <a:cs typeface="Times New Roman" panose="02020603050405020304" pitchFamily="18" charset="0"/>
              </a:rPr>
              <a:t>Hans Rosling: “To my grandmother, </a:t>
            </a:r>
          </a:p>
          <a:p>
            <a:pPr algn="ctr"/>
            <a:r>
              <a:rPr lang="en-US" sz="4000" b="1" dirty="0">
                <a:latin typeface="Times New Roman" panose="02020603050405020304" pitchFamily="18" charset="0"/>
                <a:cs typeface="Times New Roman" panose="02020603050405020304" pitchFamily="18" charset="0"/>
              </a:rPr>
              <a:t>the washing machine was a miracle” </a:t>
            </a:r>
          </a:p>
        </p:txBody>
      </p:sp>
      <p:pic>
        <p:nvPicPr>
          <p:cNvPr id="7" name="Picture 6">
            <a:extLst>
              <a:ext uri="{FF2B5EF4-FFF2-40B4-BE49-F238E27FC236}">
                <a16:creationId xmlns:a16="http://schemas.microsoft.com/office/drawing/2014/main" id="{63E9AAC6-F6C8-CA48-9E71-8677E22557C3}"/>
              </a:ext>
            </a:extLst>
          </p:cNvPr>
          <p:cNvPicPr>
            <a:picLocks noChangeAspect="1"/>
          </p:cNvPicPr>
          <p:nvPr/>
        </p:nvPicPr>
        <p:blipFill>
          <a:blip r:embed="rId4"/>
          <a:stretch>
            <a:fillRect/>
          </a:stretch>
        </p:blipFill>
        <p:spPr>
          <a:xfrm>
            <a:off x="2037862" y="1543650"/>
            <a:ext cx="8116275" cy="4744754"/>
          </a:xfrm>
          <a:prstGeom prst="rect">
            <a:avLst/>
          </a:prstGeom>
        </p:spPr>
      </p:pic>
    </p:spTree>
    <p:extLst>
      <p:ext uri="{BB962C8B-B14F-4D97-AF65-F5344CB8AC3E}">
        <p14:creationId xmlns:p14="http://schemas.microsoft.com/office/powerpoint/2010/main" val="4223899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51CEA2-25FE-1740-89F2-E8649C28B8FE}"/>
              </a:ext>
            </a:extLst>
          </p:cNvPr>
          <p:cNvSpPr txBox="1"/>
          <p:nvPr/>
        </p:nvSpPr>
        <p:spPr>
          <a:xfrm>
            <a:off x="10822675" y="65236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33390AC-E8BE-6041-BDE4-45EDA36B74F7}"/>
              </a:ext>
            </a:extLst>
          </p:cNvPr>
          <p:cNvPicPr>
            <a:picLocks noChangeAspect="1"/>
          </p:cNvPicPr>
          <p:nvPr/>
        </p:nvPicPr>
        <p:blipFill>
          <a:blip r:embed="rId3"/>
          <a:stretch>
            <a:fillRect/>
          </a:stretch>
        </p:blipFill>
        <p:spPr>
          <a:xfrm>
            <a:off x="682690" y="1756762"/>
            <a:ext cx="3177913" cy="4766868"/>
          </a:xfrm>
          <a:prstGeom prst="rect">
            <a:avLst/>
          </a:prstGeom>
        </p:spPr>
      </p:pic>
      <p:pic>
        <p:nvPicPr>
          <p:cNvPr id="9" name="Picture 8">
            <a:extLst>
              <a:ext uri="{FF2B5EF4-FFF2-40B4-BE49-F238E27FC236}">
                <a16:creationId xmlns:a16="http://schemas.microsoft.com/office/drawing/2014/main" id="{5387725F-A6E8-AD4C-84B7-4CE81B6F0F5E}"/>
              </a:ext>
            </a:extLst>
          </p:cNvPr>
          <p:cNvPicPr>
            <a:picLocks noChangeAspect="1"/>
          </p:cNvPicPr>
          <p:nvPr/>
        </p:nvPicPr>
        <p:blipFill>
          <a:blip r:embed="rId4"/>
          <a:stretch>
            <a:fillRect/>
          </a:stretch>
        </p:blipFill>
        <p:spPr>
          <a:xfrm>
            <a:off x="4362507" y="1759094"/>
            <a:ext cx="7146803" cy="4764536"/>
          </a:xfrm>
          <a:prstGeom prst="rect">
            <a:avLst/>
          </a:prstGeom>
        </p:spPr>
      </p:pic>
      <p:sp>
        <p:nvSpPr>
          <p:cNvPr id="10" name="TextBox 9">
            <a:extLst>
              <a:ext uri="{FF2B5EF4-FFF2-40B4-BE49-F238E27FC236}">
                <a16:creationId xmlns:a16="http://schemas.microsoft.com/office/drawing/2014/main" id="{2B44D4D3-E859-E240-9568-802A38D7E3F6}"/>
              </a:ext>
            </a:extLst>
          </p:cNvPr>
          <p:cNvSpPr txBox="1"/>
          <p:nvPr/>
        </p:nvSpPr>
        <p:spPr>
          <a:xfrm>
            <a:off x="982259" y="188980"/>
            <a:ext cx="10227480" cy="1446550"/>
          </a:xfrm>
          <a:prstGeom prst="rect">
            <a:avLst/>
          </a:prstGeom>
          <a:noFill/>
        </p:spPr>
        <p:txBody>
          <a:bodyPr wrap="none" rtlCol="0">
            <a:spAutoFit/>
          </a:bodyPr>
          <a:lstStyle/>
          <a:p>
            <a:pPr algn="ctr"/>
            <a:r>
              <a:rPr lang="en-US" sz="4400" b="1" dirty="0">
                <a:latin typeface="Times New Roman" panose="02020603050405020304" pitchFamily="18" charset="0"/>
                <a:cs typeface="Times New Roman" panose="02020603050405020304" pitchFamily="18" charset="0"/>
              </a:rPr>
              <a:t>“Electricity is why we have modern cities,</a:t>
            </a:r>
          </a:p>
          <a:p>
            <a:pPr algn="ctr"/>
            <a:r>
              <a:rPr lang="en-US" sz="4400" b="1" dirty="0">
                <a:latin typeface="Times New Roman" panose="02020603050405020304" pitchFamily="18" charset="0"/>
                <a:cs typeface="Times New Roman" panose="02020603050405020304" pitchFamily="18" charset="0"/>
              </a:rPr>
              <a:t>height is electrical.”</a:t>
            </a:r>
          </a:p>
        </p:txBody>
      </p:sp>
    </p:spTree>
    <p:extLst>
      <p:ext uri="{BB962C8B-B14F-4D97-AF65-F5344CB8AC3E}">
        <p14:creationId xmlns:p14="http://schemas.microsoft.com/office/powerpoint/2010/main" val="3565154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209151</TotalTime>
  <Words>2526</Words>
  <Application>Microsoft Macintosh PowerPoint</Application>
  <PresentationFormat>Widescreen</PresentationFormat>
  <Paragraphs>325</Paragraphs>
  <Slides>50</Slides>
  <Notes>47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50</vt:i4>
      </vt:variant>
    </vt:vector>
  </HeadingPairs>
  <TitlesOfParts>
    <vt:vector size="59" baseType="lpstr">
      <vt:lpstr>Arial</vt:lpstr>
      <vt:lpstr>Calibri</vt:lpstr>
      <vt:lpstr>Calibri Light</vt:lpstr>
      <vt:lpstr>Georgia</vt:lpstr>
      <vt:lpstr>Times New Roman</vt:lpstr>
      <vt:lpstr>Office Theme</vt:lpstr>
      <vt:lpstr>2_Office Theme</vt:lpstr>
      <vt:lpstr>3_Office Theme</vt:lpstr>
      <vt:lpstr>4_Office Theme</vt:lpstr>
      <vt:lpstr>A Question Of Power:  What’s Next For Electric Grids?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Are We Today?    What Are The Key Challenges?  </vt:lpstr>
      <vt:lpstr>PowerPoint Presentation</vt:lpstr>
      <vt:lpstr>PowerPoint Presentation</vt:lpstr>
      <vt:lpstr>PowerPoint Presentation</vt:lpstr>
      <vt:lpstr>Electricity Generated by Region, 2021</vt:lpstr>
      <vt:lpstr>Global Electricity Production,  1985 to 2021</vt:lpstr>
      <vt:lpstr>PowerPoint Presentation</vt:lpstr>
      <vt:lpstr>Biden’s Zero-Carbon Grid Needs  2,700 TWh/yr Of New Zero-C Juice by 2035, From Where Will It Come? </vt:lpstr>
      <vt:lpstr>Electrify Everything? EV Mandates &amp; Natural Gas Prohibitions </vt:lpstr>
      <vt:lpstr>US Natural Gas Power Burn, 1997 to 2021</vt:lpstr>
      <vt:lpstr>PowerPoint Presentation</vt:lpstr>
      <vt:lpstr>PowerPoint Presentation</vt:lpstr>
      <vt:lpstr>PowerPoint Presentation</vt:lpstr>
      <vt:lpstr>PowerPoint Presentation</vt:lpstr>
      <vt:lpstr>All-Renewable Schemes Require Massive Increases in High-Voltage Transmission...</vt:lpstr>
      <vt:lpstr>And Cartoonish Amounts of Land</vt:lpstr>
      <vt:lpstr> Federal Tax Incentives Per Unit of Energy Produced, 2021: Solar Got 267x More Than Nuclear, Wind Got 99x More</vt:lpstr>
      <vt:lpstr>Nominal Cost Of Existing Energy-Related Tax Incentives, 2022-2031 </vt:lpstr>
      <vt:lpstr>Existing Energy-Related Tax Incentives + New Manchin-Schumer Tax Credits, 2022-2031  </vt:lpstr>
      <vt:lpstr>NERC “ERO Reliability Risk Priorities Report,” August 12, 2021:</vt:lpstr>
      <vt:lpstr>What’s Good For Generac  Is Bad For America</vt:lpstr>
      <vt:lpstr>PowerPoint Presentation</vt:lpstr>
      <vt:lpstr>PowerPoint Presentation</vt:lpstr>
      <vt:lpstr>PowerPoint Presentation</vt:lpstr>
      <vt:lpstr>PowerPoint Presentation</vt:lpstr>
      <vt:lpstr>King Coal Comes Storming Back</vt:lpstr>
      <vt:lpstr>IEA: “The Role of Critical Minerals In Clean Energy Transitions”  </vt:lpstr>
      <vt:lpstr>Who Dominates Critical Metals Processing?</vt:lpstr>
      <vt:lpstr>Who Dominates NdFeB Magnets?</vt:lpstr>
      <vt:lpstr>N2N: Natural Gas to Nuclear</vt:lpstr>
      <vt:lpstr>Areal Power Density (W/m2) of Alt-Energy Compared to Natural Gas &amp; Nuclear</vt:lpstr>
      <vt:lpstr>  Iron Law of Power Density:  The Lower The Power Density, The Greater The Resource Intensity </vt:lpstr>
      <vt:lpstr>EROEI of Major Forms of Energy Production </vt:lpstr>
      <vt:lpstr>Why Nuclear?</vt:lpstr>
      <vt:lpstr>US vs China: Nuclear Reactors Planned Or Under Construction </vt:lpstr>
      <vt:lpstr>Top Issues For MEAG Power </vt:lpstr>
      <vt:lpstr>PowerPoint Presentation</vt:lpstr>
      <vt:lpstr>PowerPoint Presentation</vt:lpstr>
      <vt:lpstr>PowerPoint Presentation</vt:lpstr>
      <vt:lpstr>PowerPoint Presentation</vt:lpstr>
      <vt:lpstr>     RobertBryce.com  @pwrhungry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Electricity, and the Wealth of Nations</dc:title>
  <dc:creator>Robert Bryce</dc:creator>
  <cp:lastModifiedBy>Robert Bryce</cp:lastModifiedBy>
  <cp:revision>676</cp:revision>
  <cp:lastPrinted>2021-05-12T13:49:28Z</cp:lastPrinted>
  <dcterms:created xsi:type="dcterms:W3CDTF">2019-12-25T23:05:17Z</dcterms:created>
  <dcterms:modified xsi:type="dcterms:W3CDTF">2022-11-04T20:41:03Z</dcterms:modified>
</cp:coreProperties>
</file>